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ITC Cheltenham Condensed" panose="020B0604020202020204" charset="0"/>
      <p:regular r:id="rId22"/>
    </p:embeddedFont>
    <p:embeddedFont>
      <p:font typeface="Neue Montreal" panose="020B0604020202020204" charset="0"/>
      <p:regular r:id="rId23"/>
    </p:embeddedFont>
    <p:embeddedFont>
      <p:font typeface="Neue Montreal Bold" panose="020B0604020202020204" charset="0"/>
      <p:regular r:id="rId24"/>
    </p:embeddedFont>
    <p:embeddedFont>
      <p:font typeface="Neue Montreal Italics" panose="020B0604020202020204" charset="0"/>
      <p:regular r:id="rId25"/>
    </p:embeddedFont>
    <p:embeddedFont>
      <p:font typeface="Neue Montreal Medium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p4"/><Relationship Id="rId7" Type="http://schemas.openxmlformats.org/officeDocument/2006/relationships/image" Target="../media/image5.sv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png"/><Relationship Id="rId11" Type="http://schemas.openxmlformats.org/officeDocument/2006/relationships/image" Target="../media/image35.jpeg"/><Relationship Id="rId5" Type="http://schemas.openxmlformats.org/officeDocument/2006/relationships/slideLayout" Target="../slideLayouts/slideLayout7.xml"/><Relationship Id="rId10" Type="http://schemas.openxmlformats.org/officeDocument/2006/relationships/image" Target="../media/image34.jpeg"/><Relationship Id="rId4" Type="http://schemas.openxmlformats.org/officeDocument/2006/relationships/video" Target="../media/media3.mp4"/><Relationship Id="rId9"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svg"/><Relationship Id="rId7"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svg"/><Relationship Id="rId10" Type="http://schemas.openxmlformats.org/officeDocument/2006/relationships/image" Target="../media/image40.png"/><Relationship Id="rId4" Type="http://schemas.openxmlformats.org/officeDocument/2006/relationships/image" Target="../media/image2.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sv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15.svg"/><Relationship Id="rId4" Type="http://schemas.openxmlformats.org/officeDocument/2006/relationships/image" Target="../media/image4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sv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svg"/><Relationship Id="rId7"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jpeg"/><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782690"/>
            <a:ext cx="18408452" cy="1722897"/>
            <a:chOff x="0" y="0"/>
            <a:chExt cx="5514391" cy="453767"/>
          </a:xfrm>
        </p:grpSpPr>
        <p:sp>
          <p:nvSpPr>
            <p:cNvPr id="3" name="Freeform 3"/>
            <p:cNvSpPr/>
            <p:nvPr/>
          </p:nvSpPr>
          <p:spPr>
            <a:xfrm>
              <a:off x="0" y="0"/>
              <a:ext cx="5514391" cy="453767"/>
            </a:xfrm>
            <a:custGeom>
              <a:avLst/>
              <a:gdLst/>
              <a:ahLst/>
              <a:cxnLst/>
              <a:rect l="l" t="t" r="r" b="b"/>
              <a:pathLst>
                <a:path w="5514391" h="453767">
                  <a:moveTo>
                    <a:pt x="0" y="0"/>
                  </a:moveTo>
                  <a:lnTo>
                    <a:pt x="5514391" y="0"/>
                  </a:lnTo>
                  <a:lnTo>
                    <a:pt x="5514391" y="453767"/>
                  </a:lnTo>
                  <a:lnTo>
                    <a:pt x="0" y="453767"/>
                  </a:lnTo>
                  <a:close/>
                </a:path>
              </a:pathLst>
            </a:custGeom>
            <a:gradFill rotWithShape="1">
              <a:gsLst>
                <a:gs pos="0">
                  <a:srgbClr val="004AAD">
                    <a:alpha val="100000"/>
                  </a:srgbClr>
                </a:gs>
                <a:gs pos="100000">
                  <a:srgbClr val="F6A1DF">
                    <a:alpha val="100000"/>
                  </a:srgbClr>
                </a:gs>
              </a:gsLst>
              <a:lin ang="0"/>
            </a:gradFill>
          </p:spPr>
          <p:txBody>
            <a:bodyPr/>
            <a:lstStyle/>
            <a:p>
              <a:endParaRPr lang="fr-FR"/>
            </a:p>
          </p:txBody>
        </p:sp>
        <p:sp>
          <p:nvSpPr>
            <p:cNvPr id="4" name="TextBox 4"/>
            <p:cNvSpPr txBox="1"/>
            <p:nvPr/>
          </p:nvSpPr>
          <p:spPr>
            <a:xfrm>
              <a:off x="0" y="0"/>
              <a:ext cx="5514391" cy="453767"/>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a:off x="10488335" y="0"/>
            <a:ext cx="7920116" cy="10449285"/>
          </a:xfrm>
          <a:custGeom>
            <a:avLst/>
            <a:gdLst/>
            <a:ahLst/>
            <a:cxnLst/>
            <a:rect l="l" t="t" r="r" b="b"/>
            <a:pathLst>
              <a:path w="7920116" h="10449285">
                <a:moveTo>
                  <a:pt x="0" y="0"/>
                </a:moveTo>
                <a:lnTo>
                  <a:pt x="7920115" y="0"/>
                </a:lnTo>
                <a:lnTo>
                  <a:pt x="7920115" y="10449285"/>
                </a:lnTo>
                <a:lnTo>
                  <a:pt x="0" y="10449285"/>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endParaRPr lang="fr-FR"/>
          </a:p>
        </p:txBody>
      </p:sp>
      <p:sp>
        <p:nvSpPr>
          <p:cNvPr id="6" name="Freeform 6"/>
          <p:cNvSpPr/>
          <p:nvPr/>
        </p:nvSpPr>
        <p:spPr>
          <a:xfrm>
            <a:off x="8336704" y="563915"/>
            <a:ext cx="1239710" cy="1239710"/>
          </a:xfrm>
          <a:custGeom>
            <a:avLst/>
            <a:gdLst/>
            <a:ahLst/>
            <a:cxnLst/>
            <a:rect l="l" t="t" r="r" b="b"/>
            <a:pathLst>
              <a:path w="1239710" h="1239710">
                <a:moveTo>
                  <a:pt x="0" y="0"/>
                </a:moveTo>
                <a:lnTo>
                  <a:pt x="1239710" y="0"/>
                </a:lnTo>
                <a:lnTo>
                  <a:pt x="1239710" y="1239710"/>
                </a:lnTo>
                <a:lnTo>
                  <a:pt x="0" y="1239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Freeform 7"/>
          <p:cNvSpPr/>
          <p:nvPr/>
        </p:nvSpPr>
        <p:spPr>
          <a:xfrm flipH="1" flipV="1">
            <a:off x="14298545" y="-1"/>
            <a:ext cx="4109905" cy="3296563"/>
          </a:xfrm>
          <a:custGeom>
            <a:avLst/>
            <a:gdLst/>
            <a:ahLst/>
            <a:cxnLst/>
            <a:rect l="l" t="t" r="r" b="b"/>
            <a:pathLst>
              <a:path w="5081733" h="4827647">
                <a:moveTo>
                  <a:pt x="5081733" y="4827647"/>
                </a:moveTo>
                <a:lnTo>
                  <a:pt x="0" y="4827647"/>
                </a:lnTo>
                <a:lnTo>
                  <a:pt x="0" y="0"/>
                </a:lnTo>
                <a:lnTo>
                  <a:pt x="5081733" y="0"/>
                </a:lnTo>
                <a:lnTo>
                  <a:pt x="5081733" y="482764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8" name="Freeform 8"/>
          <p:cNvSpPr/>
          <p:nvPr/>
        </p:nvSpPr>
        <p:spPr>
          <a:xfrm>
            <a:off x="9973985" y="9062374"/>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9" name="Freeform 9"/>
          <p:cNvSpPr/>
          <p:nvPr/>
        </p:nvSpPr>
        <p:spPr>
          <a:xfrm>
            <a:off x="0" y="68672"/>
            <a:ext cx="2694981" cy="2694981"/>
          </a:xfrm>
          <a:custGeom>
            <a:avLst/>
            <a:gdLst/>
            <a:ahLst/>
            <a:cxnLst/>
            <a:rect l="l" t="t" r="r" b="b"/>
            <a:pathLst>
              <a:path w="2694981" h="2694981">
                <a:moveTo>
                  <a:pt x="0" y="0"/>
                </a:moveTo>
                <a:lnTo>
                  <a:pt x="2694981" y="0"/>
                </a:lnTo>
                <a:lnTo>
                  <a:pt x="2694981" y="2694981"/>
                </a:lnTo>
                <a:lnTo>
                  <a:pt x="0" y="2694981"/>
                </a:lnTo>
                <a:lnTo>
                  <a:pt x="0" y="0"/>
                </a:lnTo>
                <a:close/>
              </a:path>
            </a:pathLst>
          </a:custGeom>
          <a:blipFill>
            <a:blip r:embed="rId9"/>
            <a:stretch>
              <a:fillRect/>
            </a:stretch>
          </a:blipFill>
        </p:spPr>
        <p:txBody>
          <a:bodyPr/>
          <a:lstStyle/>
          <a:p>
            <a:endParaRPr lang="fr-FR"/>
          </a:p>
        </p:txBody>
      </p:sp>
      <p:sp>
        <p:nvSpPr>
          <p:cNvPr id="10" name="TextBox 10"/>
          <p:cNvSpPr txBox="1"/>
          <p:nvPr/>
        </p:nvSpPr>
        <p:spPr>
          <a:xfrm>
            <a:off x="-281304" y="3210675"/>
            <a:ext cx="10982353" cy="1763101"/>
          </a:xfrm>
          <a:prstGeom prst="rect">
            <a:avLst/>
          </a:prstGeom>
        </p:spPr>
        <p:txBody>
          <a:bodyPr lIns="0" tIns="0" rIns="0" bIns="0" rtlCol="0" anchor="t">
            <a:spAutoFit/>
          </a:bodyPr>
          <a:lstStyle/>
          <a:p>
            <a:pPr algn="ctr">
              <a:lnSpc>
                <a:spcPts val="6754"/>
              </a:lnSpc>
            </a:pPr>
            <a:r>
              <a:rPr lang="en-US" sz="6822" b="1" i="1" spc="-286">
                <a:solidFill>
                  <a:srgbClr val="193D70"/>
                </a:solidFill>
                <a:latin typeface="Neue Montreal Medium Italics"/>
                <a:ea typeface="Neue Montreal Medium Italics"/>
                <a:cs typeface="Neue Montreal Medium Italics"/>
                <a:sym typeface="Neue Montreal Medium Italics"/>
              </a:rPr>
              <a:t> GENERATION D’UN SIGNAL MLI</a:t>
            </a:r>
          </a:p>
        </p:txBody>
      </p:sp>
      <p:sp>
        <p:nvSpPr>
          <p:cNvPr id="11" name="TextBox 11"/>
          <p:cNvSpPr txBox="1"/>
          <p:nvPr/>
        </p:nvSpPr>
        <p:spPr>
          <a:xfrm>
            <a:off x="737230" y="8488865"/>
            <a:ext cx="8945285" cy="573509"/>
          </a:xfrm>
          <a:prstGeom prst="rect">
            <a:avLst/>
          </a:prstGeom>
        </p:spPr>
        <p:txBody>
          <a:bodyPr lIns="0" tIns="0" rIns="0" bIns="0" rtlCol="0" anchor="t">
            <a:spAutoFit/>
          </a:bodyPr>
          <a:lstStyle/>
          <a:p>
            <a:pPr algn="l">
              <a:lnSpc>
                <a:spcPts val="4483"/>
              </a:lnSpc>
            </a:pPr>
            <a:r>
              <a:rPr lang="en-US" sz="3967" i="1" spc="43">
                <a:solidFill>
                  <a:srgbClr val="000000"/>
                </a:solidFill>
                <a:latin typeface="Neue Montreal Italics"/>
                <a:ea typeface="Neue Montreal Italics"/>
                <a:cs typeface="Neue Montreal Italics"/>
                <a:sym typeface="Neue Montreal Italics"/>
              </a:rPr>
              <a:t>Encadré par: Mr.Khaled JELASSI</a:t>
            </a:r>
          </a:p>
        </p:txBody>
      </p:sp>
      <p:sp>
        <p:nvSpPr>
          <p:cNvPr id="12" name="TextBox 12"/>
          <p:cNvSpPr txBox="1"/>
          <p:nvPr/>
        </p:nvSpPr>
        <p:spPr>
          <a:xfrm>
            <a:off x="322095" y="5696965"/>
            <a:ext cx="8634464" cy="770795"/>
          </a:xfrm>
          <a:prstGeom prst="rect">
            <a:avLst/>
          </a:prstGeom>
        </p:spPr>
        <p:txBody>
          <a:bodyPr lIns="0" tIns="0" rIns="0" bIns="0" rtlCol="0" anchor="t">
            <a:spAutoFit/>
          </a:bodyPr>
          <a:lstStyle/>
          <a:p>
            <a:pPr algn="just">
              <a:lnSpc>
                <a:spcPts val="6340"/>
              </a:lnSpc>
              <a:spcBef>
                <a:spcPct val="0"/>
              </a:spcBef>
            </a:pPr>
            <a:r>
              <a:rPr lang="en-US" sz="4528">
                <a:solidFill>
                  <a:srgbClr val="FFFFFF"/>
                </a:solidFill>
                <a:latin typeface="Neue Montreal"/>
                <a:ea typeface="Neue Montreal"/>
                <a:cs typeface="Neue Montreal"/>
                <a:sym typeface="Neue Montreal"/>
              </a:rPr>
              <a:t>Elaboré par:</a:t>
            </a:r>
          </a:p>
        </p:txBody>
      </p:sp>
      <p:sp>
        <p:nvSpPr>
          <p:cNvPr id="13" name="TextBox 13"/>
          <p:cNvSpPr txBox="1"/>
          <p:nvPr/>
        </p:nvSpPr>
        <p:spPr>
          <a:xfrm>
            <a:off x="4291337" y="5815829"/>
            <a:ext cx="8634464" cy="1570895"/>
          </a:xfrm>
          <a:prstGeom prst="rect">
            <a:avLst/>
          </a:prstGeom>
        </p:spPr>
        <p:txBody>
          <a:bodyPr lIns="0" tIns="0" rIns="0" bIns="0" rtlCol="0" anchor="t">
            <a:spAutoFit/>
          </a:bodyPr>
          <a:lstStyle/>
          <a:p>
            <a:pPr algn="just">
              <a:lnSpc>
                <a:spcPts val="6340"/>
              </a:lnSpc>
            </a:pPr>
            <a:r>
              <a:rPr lang="en-US" sz="4528">
                <a:solidFill>
                  <a:srgbClr val="FFFFFF"/>
                </a:solidFill>
                <a:latin typeface="Neue Montreal"/>
                <a:ea typeface="Neue Montreal"/>
                <a:cs typeface="Neue Montreal"/>
                <a:sym typeface="Neue Montreal"/>
              </a:rPr>
              <a:t>Maha Romdhani </a:t>
            </a:r>
          </a:p>
          <a:p>
            <a:pPr algn="just">
              <a:lnSpc>
                <a:spcPts val="6340"/>
              </a:lnSpc>
              <a:spcBef>
                <a:spcPct val="0"/>
              </a:spcBef>
            </a:pPr>
            <a:r>
              <a:rPr lang="en-US" sz="4528">
                <a:solidFill>
                  <a:srgbClr val="FFFFFF"/>
                </a:solidFill>
                <a:latin typeface="Neue Montreal"/>
                <a:ea typeface="Neue Montreal"/>
                <a:cs typeface="Neue Montreal"/>
                <a:sym typeface="Neue Montreal"/>
              </a:rPr>
              <a:t>Wael Guesmi </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1 of 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00755" y="641708"/>
            <a:ext cx="9760406" cy="4831401"/>
          </a:xfrm>
          <a:custGeom>
            <a:avLst/>
            <a:gdLst/>
            <a:ahLst/>
            <a:cxnLst/>
            <a:rect l="l" t="t" r="r" b="b"/>
            <a:pathLst>
              <a:path w="9760406" h="4831401">
                <a:moveTo>
                  <a:pt x="0" y="0"/>
                </a:moveTo>
                <a:lnTo>
                  <a:pt x="9760406" y="0"/>
                </a:lnTo>
                <a:lnTo>
                  <a:pt x="9760406" y="4831401"/>
                </a:lnTo>
                <a:lnTo>
                  <a:pt x="0" y="4831401"/>
                </a:lnTo>
                <a:lnTo>
                  <a:pt x="0" y="0"/>
                </a:lnTo>
                <a:close/>
              </a:path>
            </a:pathLst>
          </a:custGeom>
          <a:blipFill>
            <a:blip r:embed="rId2"/>
            <a:stretch>
              <a:fillRect/>
            </a:stretch>
          </a:blipFill>
        </p:spPr>
        <p:txBody>
          <a:bodyPr/>
          <a:lstStyle/>
          <a:p>
            <a:endParaRPr lang="fr-FR"/>
          </a:p>
        </p:txBody>
      </p:sp>
      <p:sp>
        <p:nvSpPr>
          <p:cNvPr id="3" name="Freeform 3"/>
          <p:cNvSpPr/>
          <p:nvPr/>
        </p:nvSpPr>
        <p:spPr>
          <a:xfrm>
            <a:off x="0" y="5635553"/>
            <a:ext cx="11301259" cy="4365111"/>
          </a:xfrm>
          <a:custGeom>
            <a:avLst/>
            <a:gdLst/>
            <a:ahLst/>
            <a:cxnLst/>
            <a:rect l="l" t="t" r="r" b="b"/>
            <a:pathLst>
              <a:path w="11301259" h="4365111">
                <a:moveTo>
                  <a:pt x="0" y="0"/>
                </a:moveTo>
                <a:lnTo>
                  <a:pt x="11301259" y="0"/>
                </a:lnTo>
                <a:lnTo>
                  <a:pt x="11301259" y="4365111"/>
                </a:lnTo>
                <a:lnTo>
                  <a:pt x="0" y="4365111"/>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586830" y="2842230"/>
            <a:ext cx="7462692" cy="1426543"/>
          </a:xfrm>
          <a:prstGeom prst="rect">
            <a:avLst/>
          </a:prstGeom>
        </p:spPr>
        <p:txBody>
          <a:bodyPr lIns="0" tIns="0" rIns="0" bIns="0" rtlCol="0" anchor="t">
            <a:spAutoFit/>
          </a:bodyPr>
          <a:lstStyle/>
          <a:p>
            <a:pPr algn="l">
              <a:lnSpc>
                <a:spcPts val="5489"/>
              </a:lnSpc>
            </a:pPr>
            <a:r>
              <a:rPr lang="en-US" sz="5434" b="1" i="1">
                <a:solidFill>
                  <a:srgbClr val="193D70"/>
                </a:solidFill>
                <a:latin typeface="Neue Montreal Medium Italics"/>
                <a:ea typeface="Neue Montreal Medium Italics"/>
                <a:cs typeface="Neue Montreal Medium Italics"/>
                <a:sym typeface="Neue Montreal Medium Italics"/>
              </a:rPr>
              <a:t>Gestion non-bloquante du polling ADC </a:t>
            </a:r>
          </a:p>
        </p:txBody>
      </p:sp>
      <p:sp>
        <p:nvSpPr>
          <p:cNvPr id="5" name="TextBox 5"/>
          <p:cNvSpPr txBox="1"/>
          <p:nvPr/>
        </p:nvSpPr>
        <p:spPr>
          <a:xfrm>
            <a:off x="11592777" y="7163278"/>
            <a:ext cx="7462692" cy="1426543"/>
          </a:xfrm>
          <a:prstGeom prst="rect">
            <a:avLst/>
          </a:prstGeom>
        </p:spPr>
        <p:txBody>
          <a:bodyPr lIns="0" tIns="0" rIns="0" bIns="0" rtlCol="0" anchor="t">
            <a:spAutoFit/>
          </a:bodyPr>
          <a:lstStyle/>
          <a:p>
            <a:pPr algn="l">
              <a:lnSpc>
                <a:spcPts val="5489"/>
              </a:lnSpc>
            </a:pPr>
            <a:r>
              <a:rPr lang="en-US" sz="5434" b="1" i="1">
                <a:solidFill>
                  <a:srgbClr val="193D70"/>
                </a:solidFill>
                <a:latin typeface="Neue Montreal Medium Italics"/>
                <a:ea typeface="Neue Montreal Medium Italics"/>
                <a:cs typeface="Neue Montreal Medium Italics"/>
                <a:sym typeface="Neue Montreal Medium Italics"/>
              </a:rPr>
              <a:t>Conversion ADC vers valeurs utiles</a:t>
            </a:r>
          </a:p>
        </p:txBody>
      </p:sp>
      <p:sp>
        <p:nvSpPr>
          <p:cNvPr id="6" name="Freeform 6"/>
          <p:cNvSpPr/>
          <p:nvPr/>
        </p:nvSpPr>
        <p:spPr>
          <a:xfrm flipH="1" flipV="1">
            <a:off x="14325600" y="0"/>
            <a:ext cx="3876324" cy="3530962"/>
          </a:xfrm>
          <a:custGeom>
            <a:avLst/>
            <a:gdLst/>
            <a:ahLst/>
            <a:cxnLst/>
            <a:rect l="l" t="t" r="r" b="b"/>
            <a:pathLst>
              <a:path w="5081733" h="4827647">
                <a:moveTo>
                  <a:pt x="5081733" y="4827646"/>
                </a:moveTo>
                <a:lnTo>
                  <a:pt x="0" y="4827646"/>
                </a:lnTo>
                <a:lnTo>
                  <a:pt x="0" y="0"/>
                </a:lnTo>
                <a:lnTo>
                  <a:pt x="5081733" y="0"/>
                </a:lnTo>
                <a:lnTo>
                  <a:pt x="5081733" y="482764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TextBox 7"/>
          <p:cNvSpPr txBox="1"/>
          <p:nvPr/>
        </p:nvSpPr>
        <p:spPr>
          <a:xfrm>
            <a:off x="291518" y="804152"/>
            <a:ext cx="10601169" cy="1199006"/>
          </a:xfrm>
          <a:prstGeom prst="rect">
            <a:avLst/>
          </a:prstGeom>
        </p:spPr>
        <p:txBody>
          <a:bodyPr lIns="0" tIns="0" rIns="0" bIns="0" rtlCol="0" anchor="t">
            <a:spAutoFit/>
          </a:bodyPr>
          <a:lstStyle/>
          <a:p>
            <a:pPr algn="l">
              <a:lnSpc>
                <a:spcPts val="9048"/>
              </a:lnSpc>
            </a:pPr>
            <a:r>
              <a:rPr lang="en-US" sz="8959" i="1" spc="-376">
                <a:solidFill>
                  <a:srgbClr val="193D70"/>
                </a:solidFill>
                <a:latin typeface="Neue Montreal Italics"/>
                <a:ea typeface="Neue Montreal Italics"/>
                <a:cs typeface="Neue Montreal Italics"/>
                <a:sym typeface="Neue Montreal Italics"/>
              </a:rPr>
              <a:t>CODE STM:</a:t>
            </a:r>
          </a:p>
        </p:txBody>
      </p:sp>
      <p:sp>
        <p:nvSpPr>
          <p:cNvPr id="8" name="TextBox 8"/>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10 of 18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66244" y="533760"/>
            <a:ext cx="9983478" cy="3993391"/>
          </a:xfrm>
          <a:custGeom>
            <a:avLst/>
            <a:gdLst/>
            <a:ahLst/>
            <a:cxnLst/>
            <a:rect l="l" t="t" r="r" b="b"/>
            <a:pathLst>
              <a:path w="9983478" h="3993391">
                <a:moveTo>
                  <a:pt x="0" y="0"/>
                </a:moveTo>
                <a:lnTo>
                  <a:pt x="9983478" y="0"/>
                </a:lnTo>
                <a:lnTo>
                  <a:pt x="9983478" y="3993391"/>
                </a:lnTo>
                <a:lnTo>
                  <a:pt x="0" y="3993391"/>
                </a:lnTo>
                <a:lnTo>
                  <a:pt x="0" y="0"/>
                </a:lnTo>
                <a:close/>
              </a:path>
            </a:pathLst>
          </a:custGeom>
          <a:blipFill>
            <a:blip r:embed="rId2"/>
            <a:stretch>
              <a:fillRect/>
            </a:stretch>
          </a:blipFill>
        </p:spPr>
        <p:txBody>
          <a:bodyPr/>
          <a:lstStyle/>
          <a:p>
            <a:endParaRPr lang="fr-FR"/>
          </a:p>
        </p:txBody>
      </p:sp>
      <p:sp>
        <p:nvSpPr>
          <p:cNvPr id="3" name="Freeform 3"/>
          <p:cNvSpPr/>
          <p:nvPr/>
        </p:nvSpPr>
        <p:spPr>
          <a:xfrm>
            <a:off x="294517" y="4479527"/>
            <a:ext cx="8849483" cy="5807473"/>
          </a:xfrm>
          <a:custGeom>
            <a:avLst/>
            <a:gdLst/>
            <a:ahLst/>
            <a:cxnLst/>
            <a:rect l="l" t="t" r="r" b="b"/>
            <a:pathLst>
              <a:path w="8849483" h="5807473">
                <a:moveTo>
                  <a:pt x="0" y="0"/>
                </a:moveTo>
                <a:lnTo>
                  <a:pt x="8849483" y="0"/>
                </a:lnTo>
                <a:lnTo>
                  <a:pt x="8849483" y="5807473"/>
                </a:lnTo>
                <a:lnTo>
                  <a:pt x="0" y="5807473"/>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627776" y="1817185"/>
            <a:ext cx="7462692" cy="1426543"/>
          </a:xfrm>
          <a:prstGeom prst="rect">
            <a:avLst/>
          </a:prstGeom>
        </p:spPr>
        <p:txBody>
          <a:bodyPr lIns="0" tIns="0" rIns="0" bIns="0" rtlCol="0" anchor="t">
            <a:spAutoFit/>
          </a:bodyPr>
          <a:lstStyle/>
          <a:p>
            <a:pPr algn="l">
              <a:lnSpc>
                <a:spcPts val="5489"/>
              </a:lnSpc>
            </a:pPr>
            <a:r>
              <a:rPr lang="en-US" sz="5434" b="1" i="1">
                <a:solidFill>
                  <a:srgbClr val="193D70"/>
                </a:solidFill>
                <a:latin typeface="Neue Montreal Medium Italics"/>
                <a:ea typeface="Neue Montreal Medium Italics"/>
                <a:cs typeface="Neue Montreal Medium Italics"/>
                <a:sym typeface="Neue Montreal Medium Italics"/>
              </a:rPr>
              <a:t>Mise à jour dynamique du PWM</a:t>
            </a:r>
          </a:p>
        </p:txBody>
      </p:sp>
      <p:sp>
        <p:nvSpPr>
          <p:cNvPr id="5" name="TextBox 5"/>
          <p:cNvSpPr txBox="1"/>
          <p:nvPr/>
        </p:nvSpPr>
        <p:spPr>
          <a:xfrm>
            <a:off x="9796608" y="6717617"/>
            <a:ext cx="7462692" cy="1426543"/>
          </a:xfrm>
          <a:prstGeom prst="rect">
            <a:avLst/>
          </a:prstGeom>
        </p:spPr>
        <p:txBody>
          <a:bodyPr lIns="0" tIns="0" rIns="0" bIns="0" rtlCol="0" anchor="t">
            <a:spAutoFit/>
          </a:bodyPr>
          <a:lstStyle/>
          <a:p>
            <a:pPr algn="l">
              <a:lnSpc>
                <a:spcPts val="5489"/>
              </a:lnSpc>
            </a:pPr>
            <a:r>
              <a:rPr lang="en-US" sz="5434" b="1" i="1">
                <a:solidFill>
                  <a:srgbClr val="193D70"/>
                </a:solidFill>
                <a:latin typeface="Neue Montreal Medium Italics"/>
                <a:ea typeface="Neue Montreal Medium Italics"/>
                <a:cs typeface="Neue Montreal Medium Italics"/>
                <a:sym typeface="Neue Montreal Medium Italics"/>
              </a:rPr>
              <a:t>Gestion du temps pour UART</a:t>
            </a:r>
          </a:p>
        </p:txBody>
      </p:sp>
      <p:sp>
        <p:nvSpPr>
          <p:cNvPr id="6" name="Freeform 6"/>
          <p:cNvSpPr/>
          <p:nvPr/>
        </p:nvSpPr>
        <p:spPr>
          <a:xfrm flipH="1" flipV="1">
            <a:off x="14249400" y="-2"/>
            <a:ext cx="4038600" cy="3243729"/>
          </a:xfrm>
          <a:custGeom>
            <a:avLst/>
            <a:gdLst/>
            <a:ahLst/>
            <a:cxnLst/>
            <a:rect l="l" t="t" r="r" b="b"/>
            <a:pathLst>
              <a:path w="5081733" h="4827647">
                <a:moveTo>
                  <a:pt x="5081734" y="4827647"/>
                </a:moveTo>
                <a:lnTo>
                  <a:pt x="0" y="4827647"/>
                </a:lnTo>
                <a:lnTo>
                  <a:pt x="0" y="0"/>
                </a:lnTo>
                <a:lnTo>
                  <a:pt x="5081734" y="0"/>
                </a:lnTo>
                <a:lnTo>
                  <a:pt x="5081734" y="4827647"/>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TextBox 7"/>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11 of 18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9863" y="2202568"/>
            <a:ext cx="11380213" cy="7055732"/>
          </a:xfrm>
          <a:custGeom>
            <a:avLst/>
            <a:gdLst/>
            <a:ahLst/>
            <a:cxnLst/>
            <a:rect l="l" t="t" r="r" b="b"/>
            <a:pathLst>
              <a:path w="11380213" h="7055732">
                <a:moveTo>
                  <a:pt x="0" y="0"/>
                </a:moveTo>
                <a:lnTo>
                  <a:pt x="11380213" y="0"/>
                </a:lnTo>
                <a:lnTo>
                  <a:pt x="11380213" y="7055732"/>
                </a:lnTo>
                <a:lnTo>
                  <a:pt x="0" y="7055732"/>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1580076" y="5064788"/>
            <a:ext cx="6225330" cy="1426543"/>
          </a:xfrm>
          <a:prstGeom prst="rect">
            <a:avLst/>
          </a:prstGeom>
        </p:spPr>
        <p:txBody>
          <a:bodyPr lIns="0" tIns="0" rIns="0" bIns="0" rtlCol="0" anchor="t">
            <a:spAutoFit/>
          </a:bodyPr>
          <a:lstStyle/>
          <a:p>
            <a:pPr algn="l">
              <a:lnSpc>
                <a:spcPts val="5489"/>
              </a:lnSpc>
            </a:pPr>
            <a:r>
              <a:rPr lang="en-US" sz="5434" b="1" i="1">
                <a:solidFill>
                  <a:srgbClr val="193D70"/>
                </a:solidFill>
                <a:latin typeface="Neue Montreal Medium Italics"/>
                <a:ea typeface="Neue Montreal Medium Italics"/>
                <a:cs typeface="Neue Montreal Medium Italics"/>
                <a:sym typeface="Neue Montreal Medium Italics"/>
              </a:rPr>
              <a:t>Fonction de controle des LEDs </a:t>
            </a:r>
          </a:p>
        </p:txBody>
      </p:sp>
      <p:sp>
        <p:nvSpPr>
          <p:cNvPr id="4" name="Freeform 4"/>
          <p:cNvSpPr/>
          <p:nvPr/>
        </p:nvSpPr>
        <p:spPr>
          <a:xfrm flipH="1" flipV="1">
            <a:off x="13832712" y="0"/>
            <a:ext cx="4530861" cy="4027547"/>
          </a:xfrm>
          <a:custGeom>
            <a:avLst/>
            <a:gdLst/>
            <a:ahLst/>
            <a:cxnLst/>
            <a:rect l="l" t="t" r="r" b="b"/>
            <a:pathLst>
              <a:path w="5081733" h="4827647">
                <a:moveTo>
                  <a:pt x="5081733" y="4827647"/>
                </a:moveTo>
                <a:lnTo>
                  <a:pt x="0" y="4827647"/>
                </a:lnTo>
                <a:lnTo>
                  <a:pt x="0" y="0"/>
                </a:lnTo>
                <a:lnTo>
                  <a:pt x="5081733" y="0"/>
                </a:lnTo>
                <a:lnTo>
                  <a:pt x="5081733" y="482764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TextBox 5"/>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12 of 18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8089637"/>
            <a:ext cx="18288001" cy="2197364"/>
            <a:chOff x="0" y="0"/>
            <a:chExt cx="5514391" cy="786281"/>
          </a:xfrm>
        </p:grpSpPr>
        <p:sp>
          <p:nvSpPr>
            <p:cNvPr id="3" name="Freeform 3"/>
            <p:cNvSpPr/>
            <p:nvPr/>
          </p:nvSpPr>
          <p:spPr>
            <a:xfrm>
              <a:off x="0" y="0"/>
              <a:ext cx="5514391" cy="786281"/>
            </a:xfrm>
            <a:custGeom>
              <a:avLst/>
              <a:gdLst/>
              <a:ahLst/>
              <a:cxnLst/>
              <a:rect l="l" t="t" r="r" b="b"/>
              <a:pathLst>
                <a:path w="5514391" h="786281">
                  <a:moveTo>
                    <a:pt x="0" y="0"/>
                  </a:moveTo>
                  <a:lnTo>
                    <a:pt x="5514391" y="0"/>
                  </a:lnTo>
                  <a:lnTo>
                    <a:pt x="5514391" y="786281"/>
                  </a:lnTo>
                  <a:lnTo>
                    <a:pt x="0" y="786281"/>
                  </a:lnTo>
                  <a:close/>
                </a:path>
              </a:pathLst>
            </a:custGeom>
            <a:gradFill rotWithShape="1">
              <a:gsLst>
                <a:gs pos="0">
                  <a:srgbClr val="E19ADB">
                    <a:alpha val="100000"/>
                  </a:srgbClr>
                </a:gs>
                <a:gs pos="100000">
                  <a:srgbClr val="004AAD">
                    <a:alpha val="100000"/>
                  </a:srgbClr>
                </a:gs>
              </a:gsLst>
              <a:lin ang="0"/>
            </a:gradFill>
          </p:spPr>
          <p:txBody>
            <a:bodyPr/>
            <a:lstStyle/>
            <a:p>
              <a:endParaRPr lang="fr-FR"/>
            </a:p>
          </p:txBody>
        </p:sp>
        <p:sp>
          <p:nvSpPr>
            <p:cNvPr id="4" name="TextBox 4"/>
            <p:cNvSpPr txBox="1"/>
            <p:nvPr/>
          </p:nvSpPr>
          <p:spPr>
            <a:xfrm>
              <a:off x="0" y="0"/>
              <a:ext cx="5514391" cy="786281"/>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flipH="1" flipV="1">
            <a:off x="15300982" y="-1221269"/>
            <a:ext cx="4736778" cy="4499939"/>
          </a:xfrm>
          <a:custGeom>
            <a:avLst/>
            <a:gdLst/>
            <a:ahLst/>
            <a:cxnLst/>
            <a:rect l="l" t="t" r="r" b="b"/>
            <a:pathLst>
              <a:path w="4736778" h="4499939">
                <a:moveTo>
                  <a:pt x="4736778" y="4499938"/>
                </a:moveTo>
                <a:lnTo>
                  <a:pt x="0" y="4499938"/>
                </a:lnTo>
                <a:lnTo>
                  <a:pt x="0" y="0"/>
                </a:lnTo>
                <a:lnTo>
                  <a:pt x="4736778" y="0"/>
                </a:lnTo>
                <a:lnTo>
                  <a:pt x="4736778" y="449993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 name="Freeform 6"/>
          <p:cNvSpPr/>
          <p:nvPr/>
        </p:nvSpPr>
        <p:spPr>
          <a:xfrm>
            <a:off x="380619" y="9258300"/>
            <a:ext cx="648081" cy="648081"/>
          </a:xfrm>
          <a:custGeom>
            <a:avLst/>
            <a:gdLst/>
            <a:ahLst/>
            <a:cxnLst/>
            <a:rect l="l" t="t" r="r" b="b"/>
            <a:pathLst>
              <a:path w="648081" h="648081">
                <a:moveTo>
                  <a:pt x="0" y="0"/>
                </a:moveTo>
                <a:lnTo>
                  <a:pt x="648081" y="0"/>
                </a:lnTo>
                <a:lnTo>
                  <a:pt x="648081" y="648081"/>
                </a:lnTo>
                <a:lnTo>
                  <a:pt x="0" y="6480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pic>
        <p:nvPicPr>
          <p:cNvPr id="7" name="Picture 7">
            <a:hlinkClick r:id="" action="ppaction://media"/>
          </p:cNvPr>
          <p:cNvPicPr>
            <a:picLocks noChangeAspect="1"/>
          </p:cNvPicPr>
          <p:nvPr>
            <a:videoFile r:link="rId1"/>
            <p:extLst>
              <p:ext uri="{DAA4B4D4-6D71-4841-9C94-3DE7FCFB9230}">
                <p14:media xmlns:p14="http://schemas.microsoft.com/office/powerpoint/2010/main" r:embed="rId2">
                  <p14:trim st="25430"/>
                </p14:media>
              </p:ext>
            </p:extLst>
          </p:nvPr>
        </p:nvPicPr>
        <p:blipFill>
          <a:blip r:embed="rId10"/>
          <a:srcRect r="53558"/>
          <a:stretch>
            <a:fillRect/>
          </a:stretch>
        </p:blipFill>
        <p:spPr>
          <a:xfrm>
            <a:off x="-2" y="1333500"/>
            <a:ext cx="8763001" cy="7682093"/>
          </a:xfrm>
          <a:prstGeom prst="rect">
            <a:avLst/>
          </a:prstGeom>
        </p:spPr>
      </p:pic>
      <p:pic>
        <p:nvPicPr>
          <p:cNvPr id="8" name="Picture 8">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rcRect/>
          <a:stretch>
            <a:fillRect/>
          </a:stretch>
        </p:blipFill>
        <p:spPr>
          <a:xfrm>
            <a:off x="8763000" y="62092"/>
            <a:ext cx="9525000" cy="6296929"/>
          </a:xfrm>
          <a:prstGeom prst="rect">
            <a:avLst/>
          </a:prstGeom>
        </p:spPr>
      </p:pic>
      <p:sp>
        <p:nvSpPr>
          <p:cNvPr id="9" name="TextBox 9"/>
          <p:cNvSpPr txBox="1"/>
          <p:nvPr/>
        </p:nvSpPr>
        <p:spPr>
          <a:xfrm>
            <a:off x="380619" y="391586"/>
            <a:ext cx="10601169" cy="1199006"/>
          </a:xfrm>
          <a:prstGeom prst="rect">
            <a:avLst/>
          </a:prstGeom>
        </p:spPr>
        <p:txBody>
          <a:bodyPr lIns="0" tIns="0" rIns="0" bIns="0" rtlCol="0" anchor="t">
            <a:spAutoFit/>
          </a:bodyPr>
          <a:lstStyle/>
          <a:p>
            <a:pPr algn="l">
              <a:lnSpc>
                <a:spcPts val="9048"/>
              </a:lnSpc>
            </a:pPr>
            <a:r>
              <a:rPr lang="en-US" sz="8959" i="1" spc="-376" dirty="0">
                <a:solidFill>
                  <a:srgbClr val="193D70"/>
                </a:solidFill>
                <a:latin typeface="Neue Montreal Italics"/>
                <a:ea typeface="Neue Montreal Italics"/>
                <a:cs typeface="Neue Montreal Italics"/>
                <a:sym typeface="Neue Montreal Italics"/>
              </a:rPr>
              <a:t>SIMULATION</a:t>
            </a:r>
          </a:p>
        </p:txBody>
      </p:sp>
      <p:sp>
        <p:nvSpPr>
          <p:cNvPr id="10" name="TextBox 10"/>
          <p:cNvSpPr txBox="1"/>
          <p:nvPr/>
        </p:nvSpPr>
        <p:spPr>
          <a:xfrm>
            <a:off x="10507366" y="6359022"/>
            <a:ext cx="7780634" cy="1495768"/>
          </a:xfrm>
          <a:prstGeom prst="rect">
            <a:avLst/>
          </a:prstGeom>
        </p:spPr>
        <p:txBody>
          <a:bodyPr lIns="0" tIns="0" rIns="0" bIns="0" rtlCol="0" anchor="t">
            <a:spAutoFit/>
          </a:bodyPr>
          <a:lstStyle/>
          <a:p>
            <a:pPr algn="ctr">
              <a:lnSpc>
                <a:spcPts val="4005"/>
              </a:lnSpc>
              <a:spcBef>
                <a:spcPct val="0"/>
              </a:spcBef>
            </a:pPr>
            <a:r>
              <a:rPr lang="en-US" sz="2652" b="1">
                <a:solidFill>
                  <a:srgbClr val="EA3001"/>
                </a:solidFill>
                <a:latin typeface="Neue Montreal Bold"/>
                <a:ea typeface="Neue Montreal Bold"/>
                <a:cs typeface="Neue Montreal Bold"/>
                <a:sym typeface="Neue Montreal Bold"/>
              </a:rPr>
              <a:t>Note : Les deux vidéos sont synchronisées </a:t>
            </a:r>
          </a:p>
          <a:p>
            <a:pPr algn="ctr">
              <a:lnSpc>
                <a:spcPts val="4005"/>
              </a:lnSpc>
              <a:spcBef>
                <a:spcPct val="0"/>
              </a:spcBef>
            </a:pPr>
            <a:r>
              <a:rPr lang="en-US" sz="2652" b="1">
                <a:solidFill>
                  <a:srgbClr val="EA3001"/>
                </a:solidFill>
                <a:latin typeface="Neue Montreal Bold"/>
                <a:ea typeface="Neue Montreal Bold"/>
                <a:cs typeface="Neue Montreal Bold"/>
                <a:sym typeface="Neue Montreal Bold"/>
              </a:rPr>
              <a:t>et doivent être ouvertes simultanément en parallèle.</a:t>
            </a:r>
          </a:p>
        </p:txBody>
      </p:sp>
      <p:sp>
        <p:nvSpPr>
          <p:cNvPr id="11" name="TextBox 11"/>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13 of 18</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video>
              <p:cMediaNode vol="100000">
                <p:cTn id="3" fill="hold" display="0">
                  <p:stCondLst>
                    <p:cond delay="indefinite"/>
                  </p:st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166632" y="-1122135"/>
            <a:ext cx="5011596" cy="4761016"/>
          </a:xfrm>
          <a:custGeom>
            <a:avLst/>
            <a:gdLst/>
            <a:ahLst/>
            <a:cxnLst/>
            <a:rect l="l" t="t" r="r" b="b"/>
            <a:pathLst>
              <a:path w="5011596" h="4761016">
                <a:moveTo>
                  <a:pt x="5011596" y="4761017"/>
                </a:moveTo>
                <a:lnTo>
                  <a:pt x="0" y="4761017"/>
                </a:lnTo>
                <a:lnTo>
                  <a:pt x="0" y="0"/>
                </a:lnTo>
                <a:lnTo>
                  <a:pt x="5011596" y="0"/>
                </a:lnTo>
                <a:lnTo>
                  <a:pt x="5011596" y="476101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380619" y="9258300"/>
            <a:ext cx="648081" cy="648081"/>
          </a:xfrm>
          <a:custGeom>
            <a:avLst/>
            <a:gdLst/>
            <a:ahLst/>
            <a:cxnLst/>
            <a:rect l="l" t="t" r="r" b="b"/>
            <a:pathLst>
              <a:path w="648081" h="648081">
                <a:moveTo>
                  <a:pt x="0" y="0"/>
                </a:moveTo>
                <a:lnTo>
                  <a:pt x="648081" y="0"/>
                </a:lnTo>
                <a:lnTo>
                  <a:pt x="648081" y="648081"/>
                </a:lnTo>
                <a:lnTo>
                  <a:pt x="0" y="648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3318304" y="5718784"/>
            <a:ext cx="4920263" cy="2855661"/>
          </a:xfrm>
          <a:custGeom>
            <a:avLst/>
            <a:gdLst/>
            <a:ahLst/>
            <a:cxnLst/>
            <a:rect l="l" t="t" r="r" b="b"/>
            <a:pathLst>
              <a:path w="4920263" h="2855661">
                <a:moveTo>
                  <a:pt x="0" y="0"/>
                </a:moveTo>
                <a:lnTo>
                  <a:pt x="4920263" y="0"/>
                </a:lnTo>
                <a:lnTo>
                  <a:pt x="4920263" y="2855661"/>
                </a:lnTo>
                <a:lnTo>
                  <a:pt x="0" y="2855661"/>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fr-FR"/>
          </a:p>
        </p:txBody>
      </p:sp>
      <p:sp>
        <p:nvSpPr>
          <p:cNvPr id="5" name="Freeform 5"/>
          <p:cNvSpPr/>
          <p:nvPr/>
        </p:nvSpPr>
        <p:spPr>
          <a:xfrm>
            <a:off x="380619" y="1861363"/>
            <a:ext cx="5188065" cy="2749674"/>
          </a:xfrm>
          <a:custGeom>
            <a:avLst/>
            <a:gdLst/>
            <a:ahLst/>
            <a:cxnLst/>
            <a:rect l="l" t="t" r="r" b="b"/>
            <a:pathLst>
              <a:path w="5188065" h="2749674">
                <a:moveTo>
                  <a:pt x="0" y="0"/>
                </a:moveTo>
                <a:lnTo>
                  <a:pt x="5188065" y="0"/>
                </a:lnTo>
                <a:lnTo>
                  <a:pt x="5188065" y="2749674"/>
                </a:lnTo>
                <a:lnTo>
                  <a:pt x="0" y="2749674"/>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fr-FR"/>
          </a:p>
        </p:txBody>
      </p:sp>
      <p:sp>
        <p:nvSpPr>
          <p:cNvPr id="6" name="Freeform 6"/>
          <p:cNvSpPr/>
          <p:nvPr/>
        </p:nvSpPr>
        <p:spPr>
          <a:xfrm>
            <a:off x="13405122" y="1717012"/>
            <a:ext cx="4833445" cy="2894025"/>
          </a:xfrm>
          <a:custGeom>
            <a:avLst/>
            <a:gdLst/>
            <a:ahLst/>
            <a:cxnLst/>
            <a:rect l="l" t="t" r="r" b="b"/>
            <a:pathLst>
              <a:path w="4833445" h="2894025">
                <a:moveTo>
                  <a:pt x="0" y="0"/>
                </a:moveTo>
                <a:lnTo>
                  <a:pt x="4833445" y="0"/>
                </a:lnTo>
                <a:lnTo>
                  <a:pt x="4833445" y="2894025"/>
                </a:lnTo>
                <a:lnTo>
                  <a:pt x="0" y="2894025"/>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fr-FR"/>
          </a:p>
        </p:txBody>
      </p:sp>
      <p:sp>
        <p:nvSpPr>
          <p:cNvPr id="7" name="Freeform 7"/>
          <p:cNvSpPr/>
          <p:nvPr/>
        </p:nvSpPr>
        <p:spPr>
          <a:xfrm>
            <a:off x="6859376" y="1861363"/>
            <a:ext cx="4621301" cy="2749674"/>
          </a:xfrm>
          <a:custGeom>
            <a:avLst/>
            <a:gdLst/>
            <a:ahLst/>
            <a:cxnLst/>
            <a:rect l="l" t="t" r="r" b="b"/>
            <a:pathLst>
              <a:path w="4621301" h="2749674">
                <a:moveTo>
                  <a:pt x="0" y="0"/>
                </a:moveTo>
                <a:lnTo>
                  <a:pt x="4621301" y="0"/>
                </a:lnTo>
                <a:lnTo>
                  <a:pt x="4621301" y="2749674"/>
                </a:lnTo>
                <a:lnTo>
                  <a:pt x="0" y="2749674"/>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fr-FR"/>
          </a:p>
        </p:txBody>
      </p:sp>
      <p:sp>
        <p:nvSpPr>
          <p:cNvPr id="8" name="TextBox 8"/>
          <p:cNvSpPr txBox="1"/>
          <p:nvPr/>
        </p:nvSpPr>
        <p:spPr>
          <a:xfrm>
            <a:off x="380619" y="645052"/>
            <a:ext cx="8912912" cy="1010850"/>
          </a:xfrm>
          <a:prstGeom prst="rect">
            <a:avLst/>
          </a:prstGeom>
        </p:spPr>
        <p:txBody>
          <a:bodyPr lIns="0" tIns="0" rIns="0" bIns="0" rtlCol="0" anchor="t">
            <a:spAutoFit/>
          </a:bodyPr>
          <a:lstStyle/>
          <a:p>
            <a:pPr algn="l">
              <a:lnSpc>
                <a:spcPts val="7607"/>
              </a:lnSpc>
            </a:pPr>
            <a:r>
              <a:rPr lang="en-US" sz="7532" i="1" spc="-316">
                <a:solidFill>
                  <a:srgbClr val="193D70"/>
                </a:solidFill>
                <a:latin typeface="Neue Montreal Italics"/>
                <a:ea typeface="Neue Montreal Italics"/>
                <a:cs typeface="Neue Montreal Italics"/>
                <a:sym typeface="Neue Montreal Italics"/>
              </a:rPr>
              <a:t>SIMULATION</a:t>
            </a:r>
          </a:p>
        </p:txBody>
      </p:sp>
      <p:sp>
        <p:nvSpPr>
          <p:cNvPr id="9" name="Freeform 9"/>
          <p:cNvSpPr/>
          <p:nvPr/>
        </p:nvSpPr>
        <p:spPr>
          <a:xfrm>
            <a:off x="380619" y="5718784"/>
            <a:ext cx="5188065" cy="2805273"/>
          </a:xfrm>
          <a:custGeom>
            <a:avLst/>
            <a:gdLst/>
            <a:ahLst/>
            <a:cxnLst/>
            <a:rect l="l" t="t" r="r" b="b"/>
            <a:pathLst>
              <a:path w="5188065" h="2805273">
                <a:moveTo>
                  <a:pt x="0" y="0"/>
                </a:moveTo>
                <a:lnTo>
                  <a:pt x="5188065" y="0"/>
                </a:lnTo>
                <a:lnTo>
                  <a:pt x="5188065" y="2805273"/>
                </a:lnTo>
                <a:lnTo>
                  <a:pt x="0" y="2805273"/>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fr-FR"/>
          </a:p>
        </p:txBody>
      </p:sp>
      <p:sp>
        <p:nvSpPr>
          <p:cNvPr id="10" name="Freeform 10"/>
          <p:cNvSpPr/>
          <p:nvPr/>
        </p:nvSpPr>
        <p:spPr>
          <a:xfrm>
            <a:off x="6859376" y="5702570"/>
            <a:ext cx="4702477" cy="2821486"/>
          </a:xfrm>
          <a:custGeom>
            <a:avLst/>
            <a:gdLst/>
            <a:ahLst/>
            <a:cxnLst/>
            <a:rect l="l" t="t" r="r" b="b"/>
            <a:pathLst>
              <a:path w="4702477" h="2821486">
                <a:moveTo>
                  <a:pt x="0" y="0"/>
                </a:moveTo>
                <a:lnTo>
                  <a:pt x="4702477" y="0"/>
                </a:lnTo>
                <a:lnTo>
                  <a:pt x="4702477" y="2821487"/>
                </a:lnTo>
                <a:lnTo>
                  <a:pt x="0" y="2821487"/>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fr-FR"/>
          </a:p>
        </p:txBody>
      </p:sp>
      <p:graphicFrame>
        <p:nvGraphicFramePr>
          <p:cNvPr id="11" name="Table 11"/>
          <p:cNvGraphicFramePr>
            <a:graphicFrameLocks noGrp="1"/>
          </p:cNvGraphicFramePr>
          <p:nvPr/>
        </p:nvGraphicFramePr>
        <p:xfrm>
          <a:off x="1480539" y="4664476"/>
          <a:ext cx="2476105" cy="947430"/>
        </p:xfrm>
        <a:graphic>
          <a:graphicData uri="http://schemas.openxmlformats.org/drawingml/2006/table">
            <a:tbl>
              <a:tblPr/>
              <a:tblGrid>
                <a:gridCol w="2476105">
                  <a:extLst>
                    <a:ext uri="{9D8B030D-6E8A-4147-A177-3AD203B41FA5}">
                      <a16:colId xmlns:a16="http://schemas.microsoft.com/office/drawing/2014/main" val="20000"/>
                    </a:ext>
                  </a:extLst>
                </a:gridCol>
              </a:tblGrid>
              <a:tr h="947430">
                <a:tc>
                  <a:txBody>
                    <a:bodyPr/>
                    <a:lstStyle/>
                    <a:p>
                      <a:pPr algn="ctr">
                        <a:lnSpc>
                          <a:spcPts val="3554"/>
                        </a:lnSpc>
                        <a:defRPr/>
                      </a:pPr>
                      <a:r>
                        <a:rPr lang="en-US" sz="2539">
                          <a:solidFill>
                            <a:srgbClr val="000000"/>
                          </a:solidFill>
                          <a:latin typeface="Neue Montreal"/>
                          <a:ea typeface="Neue Montreal"/>
                          <a:cs typeface="Neue Montreal"/>
                          <a:sym typeface="Neue Montreal"/>
                        </a:rPr>
                        <a:t>0%</a:t>
                      </a:r>
                      <a:endParaRPr lang="en-US" sz="1100"/>
                    </a:p>
                  </a:txBody>
                  <a:tcPr marL="201552" marR="201552" marT="201552" marB="201552"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BB99FF"/>
                    </a:solidFill>
                  </a:tcPr>
                </a:tc>
                <a:extLst>
                  <a:ext uri="{0D108BD9-81ED-4DB2-BD59-A6C34878D82A}">
                    <a16:rowId xmlns:a16="http://schemas.microsoft.com/office/drawing/2014/main" val="10000"/>
                  </a:ext>
                </a:extLst>
              </a:tr>
            </a:tbl>
          </a:graphicData>
        </a:graphic>
      </p:graphicFrame>
      <p:graphicFrame>
        <p:nvGraphicFramePr>
          <p:cNvPr id="12" name="Table 12"/>
          <p:cNvGraphicFramePr>
            <a:graphicFrameLocks noGrp="1"/>
          </p:cNvGraphicFramePr>
          <p:nvPr/>
        </p:nvGraphicFramePr>
        <p:xfrm>
          <a:off x="7733411" y="4683089"/>
          <a:ext cx="2476105" cy="947430"/>
        </p:xfrm>
        <a:graphic>
          <a:graphicData uri="http://schemas.openxmlformats.org/drawingml/2006/table">
            <a:tbl>
              <a:tblPr/>
              <a:tblGrid>
                <a:gridCol w="2476105">
                  <a:extLst>
                    <a:ext uri="{9D8B030D-6E8A-4147-A177-3AD203B41FA5}">
                      <a16:colId xmlns:a16="http://schemas.microsoft.com/office/drawing/2014/main" val="20000"/>
                    </a:ext>
                  </a:extLst>
                </a:gridCol>
              </a:tblGrid>
              <a:tr h="947430">
                <a:tc>
                  <a:txBody>
                    <a:bodyPr/>
                    <a:lstStyle/>
                    <a:p>
                      <a:pPr algn="ctr">
                        <a:lnSpc>
                          <a:spcPts val="3554"/>
                        </a:lnSpc>
                        <a:defRPr/>
                      </a:pPr>
                      <a:r>
                        <a:rPr lang="en-US" sz="2539">
                          <a:solidFill>
                            <a:srgbClr val="000000"/>
                          </a:solidFill>
                          <a:latin typeface="Neue Montreal"/>
                          <a:ea typeface="Neue Montreal"/>
                          <a:cs typeface="Neue Montreal"/>
                          <a:sym typeface="Neue Montreal"/>
                        </a:rPr>
                        <a:t>20%</a:t>
                      </a:r>
                      <a:endParaRPr lang="en-US" sz="1100"/>
                    </a:p>
                  </a:txBody>
                  <a:tcPr marL="201552" marR="201552" marT="201552" marB="201552"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BB99FF"/>
                    </a:solidFill>
                  </a:tcPr>
                </a:tc>
                <a:extLst>
                  <a:ext uri="{0D108BD9-81ED-4DB2-BD59-A6C34878D82A}">
                    <a16:rowId xmlns:a16="http://schemas.microsoft.com/office/drawing/2014/main" val="10000"/>
                  </a:ext>
                </a:extLst>
              </a:tr>
            </a:tbl>
          </a:graphicData>
        </a:graphic>
      </p:graphicFrame>
      <p:graphicFrame>
        <p:nvGraphicFramePr>
          <p:cNvPr id="13" name="Table 13"/>
          <p:cNvGraphicFramePr>
            <a:graphicFrameLocks noGrp="1"/>
          </p:cNvGraphicFramePr>
          <p:nvPr/>
        </p:nvGraphicFramePr>
        <p:xfrm>
          <a:off x="14655178" y="4664476"/>
          <a:ext cx="2404719" cy="947430"/>
        </p:xfrm>
        <a:graphic>
          <a:graphicData uri="http://schemas.openxmlformats.org/drawingml/2006/table">
            <a:tbl>
              <a:tblPr/>
              <a:tblGrid>
                <a:gridCol w="2404719">
                  <a:extLst>
                    <a:ext uri="{9D8B030D-6E8A-4147-A177-3AD203B41FA5}">
                      <a16:colId xmlns:a16="http://schemas.microsoft.com/office/drawing/2014/main" val="20000"/>
                    </a:ext>
                  </a:extLst>
                </a:gridCol>
              </a:tblGrid>
              <a:tr h="947430">
                <a:tc>
                  <a:txBody>
                    <a:bodyPr/>
                    <a:lstStyle/>
                    <a:p>
                      <a:pPr algn="ctr">
                        <a:lnSpc>
                          <a:spcPts val="3554"/>
                        </a:lnSpc>
                        <a:defRPr/>
                      </a:pPr>
                      <a:r>
                        <a:rPr lang="en-US" sz="2539">
                          <a:solidFill>
                            <a:srgbClr val="000000"/>
                          </a:solidFill>
                          <a:latin typeface="Neue Montreal"/>
                          <a:ea typeface="Neue Montreal"/>
                          <a:cs typeface="Neue Montreal"/>
                          <a:sym typeface="Neue Montreal"/>
                        </a:rPr>
                        <a:t>40%</a:t>
                      </a:r>
                      <a:endParaRPr lang="en-US" sz="1100"/>
                    </a:p>
                  </a:txBody>
                  <a:tcPr marL="201552" marR="201552" marT="201552" marB="201552"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BB99FF"/>
                    </a:solidFill>
                  </a:tcPr>
                </a:tc>
                <a:extLst>
                  <a:ext uri="{0D108BD9-81ED-4DB2-BD59-A6C34878D82A}">
                    <a16:rowId xmlns:a16="http://schemas.microsoft.com/office/drawing/2014/main" val="10000"/>
                  </a:ext>
                </a:extLst>
              </a:tr>
            </a:tbl>
          </a:graphicData>
        </a:graphic>
      </p:graphicFrame>
      <p:graphicFrame>
        <p:nvGraphicFramePr>
          <p:cNvPr id="14" name="Table 14"/>
          <p:cNvGraphicFramePr>
            <a:graphicFrameLocks noGrp="1"/>
          </p:cNvGraphicFramePr>
          <p:nvPr/>
        </p:nvGraphicFramePr>
        <p:xfrm>
          <a:off x="1736599" y="8574445"/>
          <a:ext cx="2476105" cy="947430"/>
        </p:xfrm>
        <a:graphic>
          <a:graphicData uri="http://schemas.openxmlformats.org/drawingml/2006/table">
            <a:tbl>
              <a:tblPr/>
              <a:tblGrid>
                <a:gridCol w="2476105">
                  <a:extLst>
                    <a:ext uri="{9D8B030D-6E8A-4147-A177-3AD203B41FA5}">
                      <a16:colId xmlns:a16="http://schemas.microsoft.com/office/drawing/2014/main" val="20000"/>
                    </a:ext>
                  </a:extLst>
                </a:gridCol>
              </a:tblGrid>
              <a:tr h="947430">
                <a:tc>
                  <a:txBody>
                    <a:bodyPr/>
                    <a:lstStyle/>
                    <a:p>
                      <a:pPr algn="ctr">
                        <a:lnSpc>
                          <a:spcPts val="3554"/>
                        </a:lnSpc>
                        <a:defRPr/>
                      </a:pPr>
                      <a:r>
                        <a:rPr lang="en-US" sz="2539">
                          <a:solidFill>
                            <a:srgbClr val="000000"/>
                          </a:solidFill>
                          <a:latin typeface="Neue Montreal"/>
                          <a:ea typeface="Neue Montreal"/>
                          <a:cs typeface="Neue Montreal"/>
                          <a:sym typeface="Neue Montreal"/>
                        </a:rPr>
                        <a:t>50%</a:t>
                      </a:r>
                      <a:endParaRPr lang="en-US" sz="1100"/>
                    </a:p>
                  </a:txBody>
                  <a:tcPr marL="201552" marR="201552" marT="201552" marB="201552"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BB99FF"/>
                    </a:solidFill>
                  </a:tcPr>
                </a:tc>
                <a:extLst>
                  <a:ext uri="{0D108BD9-81ED-4DB2-BD59-A6C34878D82A}">
                    <a16:rowId xmlns:a16="http://schemas.microsoft.com/office/drawing/2014/main" val="10000"/>
                  </a:ext>
                </a:extLst>
              </a:tr>
            </a:tbl>
          </a:graphicData>
        </a:graphic>
      </p:graphicFrame>
      <p:graphicFrame>
        <p:nvGraphicFramePr>
          <p:cNvPr id="15" name="Table 15"/>
          <p:cNvGraphicFramePr>
            <a:graphicFrameLocks noGrp="1"/>
          </p:cNvGraphicFramePr>
          <p:nvPr/>
        </p:nvGraphicFramePr>
        <p:xfrm>
          <a:off x="7733411" y="8574445"/>
          <a:ext cx="2476105" cy="947430"/>
        </p:xfrm>
        <a:graphic>
          <a:graphicData uri="http://schemas.openxmlformats.org/drawingml/2006/table">
            <a:tbl>
              <a:tblPr/>
              <a:tblGrid>
                <a:gridCol w="2476105">
                  <a:extLst>
                    <a:ext uri="{9D8B030D-6E8A-4147-A177-3AD203B41FA5}">
                      <a16:colId xmlns:a16="http://schemas.microsoft.com/office/drawing/2014/main" val="20000"/>
                    </a:ext>
                  </a:extLst>
                </a:gridCol>
              </a:tblGrid>
              <a:tr h="947430">
                <a:tc>
                  <a:txBody>
                    <a:bodyPr/>
                    <a:lstStyle/>
                    <a:p>
                      <a:pPr algn="ctr">
                        <a:lnSpc>
                          <a:spcPts val="3554"/>
                        </a:lnSpc>
                        <a:defRPr/>
                      </a:pPr>
                      <a:r>
                        <a:rPr lang="en-US" sz="2539">
                          <a:solidFill>
                            <a:srgbClr val="000000"/>
                          </a:solidFill>
                          <a:latin typeface="Neue Montreal"/>
                          <a:ea typeface="Neue Montreal"/>
                          <a:cs typeface="Neue Montreal"/>
                          <a:sym typeface="Neue Montreal"/>
                        </a:rPr>
                        <a:t>65%</a:t>
                      </a:r>
                      <a:endParaRPr lang="en-US" sz="1100"/>
                    </a:p>
                  </a:txBody>
                  <a:tcPr marL="201552" marR="201552" marT="201552" marB="201552"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BB99FF"/>
                    </a:solidFill>
                  </a:tcPr>
                </a:tc>
                <a:extLst>
                  <a:ext uri="{0D108BD9-81ED-4DB2-BD59-A6C34878D82A}">
                    <a16:rowId xmlns:a16="http://schemas.microsoft.com/office/drawing/2014/main" val="10000"/>
                  </a:ext>
                </a:extLst>
              </a:tr>
            </a:tbl>
          </a:graphicData>
        </a:graphic>
      </p:graphicFrame>
      <p:graphicFrame>
        <p:nvGraphicFramePr>
          <p:cNvPr id="16" name="Table 16"/>
          <p:cNvGraphicFramePr>
            <a:graphicFrameLocks noGrp="1"/>
          </p:cNvGraphicFramePr>
          <p:nvPr/>
        </p:nvGraphicFramePr>
        <p:xfrm>
          <a:off x="14655178" y="8634911"/>
          <a:ext cx="2476105" cy="947430"/>
        </p:xfrm>
        <a:graphic>
          <a:graphicData uri="http://schemas.openxmlformats.org/drawingml/2006/table">
            <a:tbl>
              <a:tblPr/>
              <a:tblGrid>
                <a:gridCol w="2476105">
                  <a:extLst>
                    <a:ext uri="{9D8B030D-6E8A-4147-A177-3AD203B41FA5}">
                      <a16:colId xmlns:a16="http://schemas.microsoft.com/office/drawing/2014/main" val="20000"/>
                    </a:ext>
                  </a:extLst>
                </a:gridCol>
              </a:tblGrid>
              <a:tr h="947430">
                <a:tc>
                  <a:txBody>
                    <a:bodyPr/>
                    <a:lstStyle/>
                    <a:p>
                      <a:pPr algn="ctr">
                        <a:lnSpc>
                          <a:spcPts val="3554"/>
                        </a:lnSpc>
                        <a:defRPr/>
                      </a:pPr>
                      <a:r>
                        <a:rPr lang="en-US" sz="2539" dirty="0">
                          <a:solidFill>
                            <a:srgbClr val="000000"/>
                          </a:solidFill>
                          <a:latin typeface="Neue Montreal"/>
                          <a:ea typeface="Neue Montreal"/>
                          <a:cs typeface="Neue Montreal"/>
                          <a:sym typeface="Neue Montreal"/>
                        </a:rPr>
                        <a:t>95%</a:t>
                      </a:r>
                      <a:endParaRPr lang="en-US" sz="1100" dirty="0"/>
                    </a:p>
                  </a:txBody>
                  <a:tcPr marL="201552" marR="201552" marT="201552" marB="201552"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BB99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0619" y="9258300"/>
            <a:ext cx="648081" cy="648081"/>
          </a:xfrm>
          <a:custGeom>
            <a:avLst/>
            <a:gdLst/>
            <a:ahLst/>
            <a:cxnLst/>
            <a:rect l="l" t="t" r="r" b="b"/>
            <a:pathLst>
              <a:path w="648081" h="648081">
                <a:moveTo>
                  <a:pt x="0" y="0"/>
                </a:moveTo>
                <a:lnTo>
                  <a:pt x="648081" y="0"/>
                </a:lnTo>
                <a:lnTo>
                  <a:pt x="648081" y="648081"/>
                </a:lnTo>
                <a:lnTo>
                  <a:pt x="0" y="6480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3135650" y="1623053"/>
            <a:ext cx="10582680" cy="6116956"/>
          </a:xfrm>
          <a:custGeom>
            <a:avLst/>
            <a:gdLst/>
            <a:ahLst/>
            <a:cxnLst/>
            <a:rect l="l" t="t" r="r" b="b"/>
            <a:pathLst>
              <a:path w="10582680" h="6116956">
                <a:moveTo>
                  <a:pt x="0" y="0"/>
                </a:moveTo>
                <a:lnTo>
                  <a:pt x="10582681" y="0"/>
                </a:lnTo>
                <a:lnTo>
                  <a:pt x="10582681" y="6116956"/>
                </a:lnTo>
                <a:lnTo>
                  <a:pt x="0" y="6116956"/>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fr-FR"/>
          </a:p>
        </p:txBody>
      </p:sp>
      <p:sp>
        <p:nvSpPr>
          <p:cNvPr id="4" name="Freeform 4"/>
          <p:cNvSpPr/>
          <p:nvPr/>
        </p:nvSpPr>
        <p:spPr>
          <a:xfrm rot="-1936466">
            <a:off x="4768542" y="6655056"/>
            <a:ext cx="2878027" cy="1215966"/>
          </a:xfrm>
          <a:custGeom>
            <a:avLst/>
            <a:gdLst/>
            <a:ahLst/>
            <a:cxnLst/>
            <a:rect l="l" t="t" r="r" b="b"/>
            <a:pathLst>
              <a:path w="2878027" h="1215966">
                <a:moveTo>
                  <a:pt x="0" y="0"/>
                </a:moveTo>
                <a:lnTo>
                  <a:pt x="2878027" y="0"/>
                </a:lnTo>
                <a:lnTo>
                  <a:pt x="2878027" y="1215966"/>
                </a:lnTo>
                <a:lnTo>
                  <a:pt x="0" y="12159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5" name="Freeform 5"/>
          <p:cNvSpPr/>
          <p:nvPr/>
        </p:nvSpPr>
        <p:spPr>
          <a:xfrm>
            <a:off x="7088393" y="9210675"/>
            <a:ext cx="2797656" cy="804326"/>
          </a:xfrm>
          <a:custGeom>
            <a:avLst/>
            <a:gdLst/>
            <a:ahLst/>
            <a:cxnLst/>
            <a:rect l="l" t="t" r="r" b="b"/>
            <a:pathLst>
              <a:path w="2797656" h="804326">
                <a:moveTo>
                  <a:pt x="0" y="0"/>
                </a:moveTo>
                <a:lnTo>
                  <a:pt x="2797656" y="0"/>
                </a:lnTo>
                <a:lnTo>
                  <a:pt x="2797656" y="804327"/>
                </a:lnTo>
                <a:lnTo>
                  <a:pt x="0" y="8043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6" name="Freeform 6"/>
          <p:cNvSpPr/>
          <p:nvPr/>
        </p:nvSpPr>
        <p:spPr>
          <a:xfrm>
            <a:off x="15945743" y="7328158"/>
            <a:ext cx="1434019" cy="1434019"/>
          </a:xfrm>
          <a:custGeom>
            <a:avLst/>
            <a:gdLst/>
            <a:ahLst/>
            <a:cxnLst/>
            <a:rect l="l" t="t" r="r" b="b"/>
            <a:pathLst>
              <a:path w="1434019" h="1434019">
                <a:moveTo>
                  <a:pt x="0" y="0"/>
                </a:moveTo>
                <a:lnTo>
                  <a:pt x="1434019" y="0"/>
                </a:lnTo>
                <a:lnTo>
                  <a:pt x="1434019" y="1434019"/>
                </a:lnTo>
                <a:lnTo>
                  <a:pt x="0" y="1434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Freeform 7"/>
          <p:cNvSpPr/>
          <p:nvPr/>
        </p:nvSpPr>
        <p:spPr>
          <a:xfrm flipH="1" flipV="1">
            <a:off x="14298546" y="-1"/>
            <a:ext cx="3989454" cy="3296563"/>
          </a:xfrm>
          <a:custGeom>
            <a:avLst/>
            <a:gdLst/>
            <a:ahLst/>
            <a:cxnLst/>
            <a:rect l="l" t="t" r="r" b="b"/>
            <a:pathLst>
              <a:path w="5081733" h="4827647">
                <a:moveTo>
                  <a:pt x="5081733" y="4827647"/>
                </a:moveTo>
                <a:lnTo>
                  <a:pt x="0" y="4827647"/>
                </a:lnTo>
                <a:lnTo>
                  <a:pt x="0" y="0"/>
                </a:lnTo>
                <a:lnTo>
                  <a:pt x="5081733" y="0"/>
                </a:lnTo>
                <a:lnTo>
                  <a:pt x="5081733" y="4827647"/>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8" name="TextBox 8"/>
          <p:cNvSpPr txBox="1"/>
          <p:nvPr/>
        </p:nvSpPr>
        <p:spPr>
          <a:xfrm>
            <a:off x="5532141" y="8233545"/>
            <a:ext cx="6323991" cy="528632"/>
          </a:xfrm>
          <a:prstGeom prst="rect">
            <a:avLst/>
          </a:prstGeom>
        </p:spPr>
        <p:txBody>
          <a:bodyPr lIns="0" tIns="0" rIns="0" bIns="0" rtlCol="0" anchor="t">
            <a:spAutoFit/>
          </a:bodyPr>
          <a:lstStyle/>
          <a:p>
            <a:pPr algn="ctr">
              <a:lnSpc>
                <a:spcPts val="4334"/>
              </a:lnSpc>
              <a:spcBef>
                <a:spcPct val="0"/>
              </a:spcBef>
            </a:pPr>
            <a:r>
              <a:rPr lang="en-US" sz="2870" b="1">
                <a:gradFill>
                  <a:gsLst>
                    <a:gs pos="0">
                      <a:srgbClr val="E19ADB">
                        <a:alpha val="100000"/>
                      </a:srgbClr>
                    </a:gs>
                    <a:gs pos="100000">
                      <a:srgbClr val="004AAD">
                        <a:alpha val="100000"/>
                      </a:srgbClr>
                    </a:gs>
                  </a:gsLst>
                  <a:lin ang="0"/>
                </a:gradFill>
                <a:latin typeface="Neue Montreal Bold"/>
                <a:ea typeface="Neue Montreal Bold"/>
                <a:cs typeface="Neue Montreal Bold"/>
                <a:sym typeface="Neue Montreal Bold"/>
              </a:rPr>
              <a:t>Pour commencer, il faut ajouter le login</a:t>
            </a:r>
          </a:p>
        </p:txBody>
      </p:sp>
      <p:sp>
        <p:nvSpPr>
          <p:cNvPr id="9" name="TextBox 9"/>
          <p:cNvSpPr txBox="1"/>
          <p:nvPr/>
        </p:nvSpPr>
        <p:spPr>
          <a:xfrm>
            <a:off x="7819907" y="9124950"/>
            <a:ext cx="1434019" cy="743730"/>
          </a:xfrm>
          <a:prstGeom prst="rect">
            <a:avLst/>
          </a:prstGeom>
        </p:spPr>
        <p:txBody>
          <a:bodyPr wrap="square" lIns="0" tIns="0" rIns="0" bIns="0" rtlCol="0" anchor="t">
            <a:spAutoFit/>
          </a:bodyPr>
          <a:lstStyle/>
          <a:p>
            <a:pPr algn="ctr">
              <a:lnSpc>
                <a:spcPts val="6232"/>
              </a:lnSpc>
            </a:pPr>
            <a:r>
              <a:rPr lang="en-US" sz="4452" b="1" dirty="0" err="1">
                <a:solidFill>
                  <a:srgbClr val="762719"/>
                </a:solidFill>
                <a:latin typeface="Canva Sans Bold"/>
                <a:ea typeface="Canva Sans Bold"/>
                <a:cs typeface="Canva Sans Bold"/>
                <a:sym typeface="Canva Sans Bold"/>
              </a:rPr>
              <a:t>pwm</a:t>
            </a:r>
            <a:endParaRPr lang="en-US" sz="4452" b="1" dirty="0">
              <a:solidFill>
                <a:srgbClr val="762719"/>
              </a:solidFill>
              <a:latin typeface="Canva Sans Bold"/>
              <a:ea typeface="Canva Sans Bold"/>
              <a:cs typeface="Canva Sans Bold"/>
              <a:sym typeface="Canva Sans Bold"/>
            </a:endParaRPr>
          </a:p>
        </p:txBody>
      </p:sp>
      <p:sp>
        <p:nvSpPr>
          <p:cNvPr id="10" name="TextBox 10"/>
          <p:cNvSpPr txBox="1"/>
          <p:nvPr/>
        </p:nvSpPr>
        <p:spPr>
          <a:xfrm>
            <a:off x="1283812" y="674947"/>
            <a:ext cx="8424159" cy="948106"/>
          </a:xfrm>
          <a:prstGeom prst="rect">
            <a:avLst/>
          </a:prstGeom>
        </p:spPr>
        <p:txBody>
          <a:bodyPr lIns="0" tIns="0" rIns="0" bIns="0" rtlCol="0" anchor="t">
            <a:spAutoFit/>
          </a:bodyPr>
          <a:lstStyle/>
          <a:p>
            <a:pPr algn="l">
              <a:lnSpc>
                <a:spcPts val="7190"/>
              </a:lnSpc>
            </a:pPr>
            <a:r>
              <a:rPr lang="en-US" sz="7119" i="1" spc="-299">
                <a:solidFill>
                  <a:srgbClr val="193D70"/>
                </a:solidFill>
                <a:latin typeface="Neue Montreal Italics"/>
                <a:ea typeface="Neue Montreal Italics"/>
                <a:cs typeface="Neue Montreal Italics"/>
                <a:sym typeface="Neue Montreal Italics"/>
              </a:rPr>
              <a:t>DASHBOARD</a:t>
            </a:r>
          </a:p>
        </p:txBody>
      </p:sp>
      <p:sp>
        <p:nvSpPr>
          <p:cNvPr id="11" name="TextBox 11"/>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15 of 18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878444" y="1353625"/>
            <a:ext cx="14309810" cy="9024653"/>
          </a:xfrm>
          <a:prstGeom prst="rect">
            <a:avLst/>
          </a:prstGeom>
        </p:spPr>
      </p:pic>
      <p:sp>
        <p:nvSpPr>
          <p:cNvPr id="3" name="Freeform 3"/>
          <p:cNvSpPr/>
          <p:nvPr/>
        </p:nvSpPr>
        <p:spPr>
          <a:xfrm flipH="1" flipV="1">
            <a:off x="14335308" y="3687"/>
            <a:ext cx="3952692" cy="3532583"/>
          </a:xfrm>
          <a:custGeom>
            <a:avLst/>
            <a:gdLst/>
            <a:ahLst/>
            <a:cxnLst/>
            <a:rect l="l" t="t" r="r" b="b"/>
            <a:pathLst>
              <a:path w="5081733" h="4827647">
                <a:moveTo>
                  <a:pt x="5081734" y="4827647"/>
                </a:moveTo>
                <a:lnTo>
                  <a:pt x="0" y="4827647"/>
                </a:lnTo>
                <a:lnTo>
                  <a:pt x="0" y="0"/>
                </a:lnTo>
                <a:lnTo>
                  <a:pt x="5081734" y="0"/>
                </a:lnTo>
                <a:lnTo>
                  <a:pt x="5081734" y="482764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TextBox 4"/>
          <p:cNvSpPr txBox="1"/>
          <p:nvPr/>
        </p:nvSpPr>
        <p:spPr>
          <a:xfrm>
            <a:off x="311337" y="405519"/>
            <a:ext cx="8424159" cy="948106"/>
          </a:xfrm>
          <a:prstGeom prst="rect">
            <a:avLst/>
          </a:prstGeom>
        </p:spPr>
        <p:txBody>
          <a:bodyPr lIns="0" tIns="0" rIns="0" bIns="0" rtlCol="0" anchor="t">
            <a:spAutoFit/>
          </a:bodyPr>
          <a:lstStyle/>
          <a:p>
            <a:pPr algn="l">
              <a:lnSpc>
                <a:spcPts val="7190"/>
              </a:lnSpc>
            </a:pPr>
            <a:r>
              <a:rPr lang="en-US" sz="7119" i="1" spc="-299">
                <a:solidFill>
                  <a:srgbClr val="193D70"/>
                </a:solidFill>
                <a:latin typeface="Neue Montreal Italics"/>
                <a:ea typeface="Neue Montreal Italics"/>
                <a:cs typeface="Neue Montreal Italics"/>
                <a:sym typeface="Neue Montreal Italics"/>
              </a:rPr>
              <a:t>DASHBOARD</a:t>
            </a:r>
          </a:p>
        </p:txBody>
      </p:sp>
      <p:sp>
        <p:nvSpPr>
          <p:cNvPr id="5" name="TextBox 5"/>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16 of 18</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919887"/>
            <a:chOff x="0" y="0"/>
            <a:chExt cx="5514391" cy="1626553"/>
          </a:xfrm>
        </p:grpSpPr>
        <p:sp>
          <p:nvSpPr>
            <p:cNvPr id="3" name="Freeform 3"/>
            <p:cNvSpPr/>
            <p:nvPr/>
          </p:nvSpPr>
          <p:spPr>
            <a:xfrm>
              <a:off x="0" y="0"/>
              <a:ext cx="5514391" cy="1626553"/>
            </a:xfrm>
            <a:custGeom>
              <a:avLst/>
              <a:gdLst/>
              <a:ahLst/>
              <a:cxnLst/>
              <a:rect l="l" t="t" r="r" b="b"/>
              <a:pathLst>
                <a:path w="5514391" h="1626553">
                  <a:moveTo>
                    <a:pt x="36976" y="0"/>
                  </a:moveTo>
                  <a:lnTo>
                    <a:pt x="5477414" y="0"/>
                  </a:lnTo>
                  <a:cubicBezTo>
                    <a:pt x="5497836" y="0"/>
                    <a:pt x="5514391" y="16555"/>
                    <a:pt x="5514391" y="36976"/>
                  </a:cubicBezTo>
                  <a:lnTo>
                    <a:pt x="5514391" y="1589576"/>
                  </a:lnTo>
                  <a:cubicBezTo>
                    <a:pt x="5514391" y="1599383"/>
                    <a:pt x="5510495" y="1608788"/>
                    <a:pt x="5503561" y="1615723"/>
                  </a:cubicBezTo>
                  <a:cubicBezTo>
                    <a:pt x="5496626" y="1622657"/>
                    <a:pt x="5487221" y="1626553"/>
                    <a:pt x="5477414" y="1626553"/>
                  </a:cubicBezTo>
                  <a:lnTo>
                    <a:pt x="36976" y="1626553"/>
                  </a:lnTo>
                  <a:cubicBezTo>
                    <a:pt x="16555" y="1626553"/>
                    <a:pt x="0" y="1609998"/>
                    <a:pt x="0" y="1589576"/>
                  </a:cubicBezTo>
                  <a:lnTo>
                    <a:pt x="0" y="36976"/>
                  </a:lnTo>
                  <a:cubicBezTo>
                    <a:pt x="0" y="27170"/>
                    <a:pt x="3896" y="17765"/>
                    <a:pt x="10830" y="10830"/>
                  </a:cubicBezTo>
                  <a:cubicBezTo>
                    <a:pt x="17765" y="3896"/>
                    <a:pt x="27170" y="0"/>
                    <a:pt x="36976" y="0"/>
                  </a:cubicBezTo>
                  <a:close/>
                </a:path>
              </a:pathLst>
            </a:custGeom>
            <a:gradFill rotWithShape="1">
              <a:gsLst>
                <a:gs pos="0">
                  <a:srgbClr val="E19ADB">
                    <a:alpha val="100000"/>
                  </a:srgbClr>
                </a:gs>
                <a:gs pos="100000">
                  <a:srgbClr val="004AAD">
                    <a:alpha val="100000"/>
                  </a:srgbClr>
                </a:gs>
              </a:gsLst>
              <a:lin ang="0"/>
            </a:gradFill>
          </p:spPr>
          <p:txBody>
            <a:bodyPr/>
            <a:lstStyle/>
            <a:p>
              <a:endParaRPr lang="fr-FR"/>
            </a:p>
          </p:txBody>
        </p:sp>
        <p:sp>
          <p:nvSpPr>
            <p:cNvPr id="4" name="TextBox 4"/>
            <p:cNvSpPr txBox="1"/>
            <p:nvPr/>
          </p:nvSpPr>
          <p:spPr>
            <a:xfrm>
              <a:off x="0" y="0"/>
              <a:ext cx="5514391" cy="1626553"/>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flipH="1" flipV="1">
            <a:off x="13651784" y="190499"/>
            <a:ext cx="4636215" cy="3453296"/>
          </a:xfrm>
          <a:custGeom>
            <a:avLst/>
            <a:gdLst/>
            <a:ahLst/>
            <a:cxnLst/>
            <a:rect l="l" t="t" r="r" b="b"/>
            <a:pathLst>
              <a:path w="5081733" h="4827647">
                <a:moveTo>
                  <a:pt x="5081733" y="4827646"/>
                </a:moveTo>
                <a:lnTo>
                  <a:pt x="0" y="4827646"/>
                </a:lnTo>
                <a:lnTo>
                  <a:pt x="0" y="0"/>
                </a:lnTo>
                <a:lnTo>
                  <a:pt x="5081733" y="0"/>
                </a:lnTo>
                <a:lnTo>
                  <a:pt x="5081733" y="482764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188537" y="9025964"/>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Freeform 7"/>
          <p:cNvSpPr/>
          <p:nvPr/>
        </p:nvSpPr>
        <p:spPr>
          <a:xfrm>
            <a:off x="377325" y="4465937"/>
            <a:ext cx="8932798" cy="5821063"/>
          </a:xfrm>
          <a:custGeom>
            <a:avLst/>
            <a:gdLst/>
            <a:ahLst/>
            <a:cxnLst/>
            <a:rect l="l" t="t" r="r" b="b"/>
            <a:pathLst>
              <a:path w="8932798" h="5821063">
                <a:moveTo>
                  <a:pt x="0" y="0"/>
                </a:moveTo>
                <a:lnTo>
                  <a:pt x="8932798" y="0"/>
                </a:lnTo>
                <a:lnTo>
                  <a:pt x="8932798" y="5821063"/>
                </a:lnTo>
                <a:lnTo>
                  <a:pt x="0" y="5821063"/>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fr-FR"/>
          </a:p>
        </p:txBody>
      </p:sp>
      <p:sp>
        <p:nvSpPr>
          <p:cNvPr id="8" name="TextBox 8"/>
          <p:cNvSpPr txBox="1"/>
          <p:nvPr/>
        </p:nvSpPr>
        <p:spPr>
          <a:xfrm>
            <a:off x="3966769" y="2030236"/>
            <a:ext cx="9109269" cy="1613559"/>
          </a:xfrm>
          <a:prstGeom prst="rect">
            <a:avLst/>
          </a:prstGeom>
        </p:spPr>
        <p:txBody>
          <a:bodyPr lIns="0" tIns="0" rIns="0" bIns="0" rtlCol="0" anchor="t">
            <a:spAutoFit/>
          </a:bodyPr>
          <a:lstStyle/>
          <a:p>
            <a:pPr algn="l">
              <a:lnSpc>
                <a:spcPts val="12185"/>
              </a:lnSpc>
            </a:pPr>
            <a:r>
              <a:rPr lang="en-US" sz="12064" i="1" spc="-506" dirty="0">
                <a:solidFill>
                  <a:srgbClr val="FFFFFF"/>
                </a:solidFill>
                <a:latin typeface="Neue Montreal Italics"/>
                <a:ea typeface="Neue Montreal Italics"/>
                <a:cs typeface="Neue Montreal Italics"/>
                <a:sym typeface="Neue Montreal Italics"/>
              </a:rPr>
              <a:t>CONCLUSION</a:t>
            </a:r>
          </a:p>
        </p:txBody>
      </p:sp>
      <p:sp>
        <p:nvSpPr>
          <p:cNvPr id="9" name="TextBox 9"/>
          <p:cNvSpPr txBox="1"/>
          <p:nvPr/>
        </p:nvSpPr>
        <p:spPr>
          <a:xfrm>
            <a:off x="10488856" y="6273239"/>
            <a:ext cx="7239546" cy="3267075"/>
          </a:xfrm>
          <a:prstGeom prst="rect">
            <a:avLst/>
          </a:prstGeom>
        </p:spPr>
        <p:txBody>
          <a:bodyPr lIns="0" tIns="0" rIns="0" bIns="0" rtlCol="0" anchor="t">
            <a:spAutoFit/>
          </a:bodyPr>
          <a:lstStyle/>
          <a:p>
            <a:pPr algn="l">
              <a:lnSpc>
                <a:spcPts val="3716"/>
              </a:lnSpc>
            </a:pPr>
            <a:r>
              <a:rPr lang="en-US" sz="3096">
                <a:solidFill>
                  <a:srgbClr val="000000"/>
                </a:solidFill>
                <a:latin typeface="Neue Montreal"/>
                <a:ea typeface="Neue Montreal"/>
                <a:cs typeface="Neue Montreal"/>
                <a:sym typeface="Neue Montreal"/>
              </a:rPr>
              <a:t>Ce projet a permis de réaliser la génération d’un signal MLI à l’aide du Timer 1 du STM32, avec une fréquence et un rapport cyclique réglables en temps réel via l’ADC1. Il met en évidence l’intégration efficace des timers et de l’ADC dans un système embarqué pour le contrôle précis des signaux.</a:t>
            </a:r>
          </a:p>
        </p:txBody>
      </p:sp>
      <p:sp>
        <p:nvSpPr>
          <p:cNvPr id="10" name="TextBox 10"/>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17 of 18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3665915"/>
            <a:ext cx="18288001" cy="3480740"/>
            <a:chOff x="0" y="0"/>
            <a:chExt cx="5514391" cy="916738"/>
          </a:xfrm>
        </p:grpSpPr>
        <p:sp>
          <p:nvSpPr>
            <p:cNvPr id="3" name="Freeform 3"/>
            <p:cNvSpPr/>
            <p:nvPr/>
          </p:nvSpPr>
          <p:spPr>
            <a:xfrm>
              <a:off x="0" y="0"/>
              <a:ext cx="5514391" cy="916738"/>
            </a:xfrm>
            <a:custGeom>
              <a:avLst/>
              <a:gdLst/>
              <a:ahLst/>
              <a:cxnLst/>
              <a:rect l="l" t="t" r="r" b="b"/>
              <a:pathLst>
                <a:path w="5514391" h="916738">
                  <a:moveTo>
                    <a:pt x="0" y="0"/>
                  </a:moveTo>
                  <a:lnTo>
                    <a:pt x="5514391" y="0"/>
                  </a:lnTo>
                  <a:lnTo>
                    <a:pt x="5514391" y="916738"/>
                  </a:lnTo>
                  <a:lnTo>
                    <a:pt x="0" y="916738"/>
                  </a:lnTo>
                  <a:close/>
                </a:path>
              </a:pathLst>
            </a:custGeom>
            <a:gradFill rotWithShape="1">
              <a:gsLst>
                <a:gs pos="0">
                  <a:srgbClr val="004AAD">
                    <a:alpha val="100000"/>
                  </a:srgbClr>
                </a:gs>
                <a:gs pos="100000">
                  <a:srgbClr val="F6A1DF">
                    <a:alpha val="100000"/>
                  </a:srgbClr>
                </a:gs>
              </a:gsLst>
              <a:lin ang="0"/>
            </a:gradFill>
          </p:spPr>
          <p:txBody>
            <a:bodyPr/>
            <a:lstStyle/>
            <a:p>
              <a:endParaRPr lang="fr-FR"/>
            </a:p>
          </p:txBody>
        </p:sp>
        <p:sp>
          <p:nvSpPr>
            <p:cNvPr id="4" name="TextBox 4"/>
            <p:cNvSpPr txBox="1"/>
            <p:nvPr/>
          </p:nvSpPr>
          <p:spPr>
            <a:xfrm>
              <a:off x="0" y="0"/>
              <a:ext cx="5514391" cy="916738"/>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a:off x="1353554" y="1156018"/>
            <a:ext cx="1434019" cy="1434019"/>
          </a:xfrm>
          <a:custGeom>
            <a:avLst/>
            <a:gdLst/>
            <a:ahLst/>
            <a:cxnLst/>
            <a:rect l="l" t="t" r="r" b="b"/>
            <a:pathLst>
              <a:path w="1434019" h="1434019">
                <a:moveTo>
                  <a:pt x="0" y="0"/>
                </a:moveTo>
                <a:lnTo>
                  <a:pt x="1434019" y="0"/>
                </a:lnTo>
                <a:lnTo>
                  <a:pt x="1434019" y="1434019"/>
                </a:lnTo>
                <a:lnTo>
                  <a:pt x="0" y="1434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flipH="1" flipV="1">
            <a:off x="14298546" y="-1"/>
            <a:ext cx="3989454" cy="3296563"/>
          </a:xfrm>
          <a:custGeom>
            <a:avLst/>
            <a:gdLst/>
            <a:ahLst/>
            <a:cxnLst/>
            <a:rect l="l" t="t" r="r" b="b"/>
            <a:pathLst>
              <a:path w="5081733" h="4827647">
                <a:moveTo>
                  <a:pt x="5081733" y="4827647"/>
                </a:moveTo>
                <a:lnTo>
                  <a:pt x="0" y="4827647"/>
                </a:lnTo>
                <a:lnTo>
                  <a:pt x="0" y="0"/>
                </a:lnTo>
                <a:lnTo>
                  <a:pt x="5081733" y="0"/>
                </a:lnTo>
                <a:lnTo>
                  <a:pt x="5081733" y="4827647"/>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Freeform 7"/>
          <p:cNvSpPr/>
          <p:nvPr/>
        </p:nvSpPr>
        <p:spPr>
          <a:xfrm flipH="1" flipV="1">
            <a:off x="-609600" y="7124840"/>
            <a:ext cx="4082796" cy="3162160"/>
          </a:xfrm>
          <a:custGeom>
            <a:avLst/>
            <a:gdLst/>
            <a:ahLst/>
            <a:cxnLst/>
            <a:rect l="l" t="t" r="r" b="b"/>
            <a:pathLst>
              <a:path w="5081733" h="4827647">
                <a:moveTo>
                  <a:pt x="5081733" y="4827647"/>
                </a:moveTo>
                <a:lnTo>
                  <a:pt x="0" y="4827647"/>
                </a:lnTo>
                <a:lnTo>
                  <a:pt x="0" y="0"/>
                </a:lnTo>
                <a:lnTo>
                  <a:pt x="5081733" y="0"/>
                </a:lnTo>
                <a:lnTo>
                  <a:pt x="5081733" y="4827647"/>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Freeform 8"/>
          <p:cNvSpPr/>
          <p:nvPr/>
        </p:nvSpPr>
        <p:spPr>
          <a:xfrm>
            <a:off x="15186328" y="8229600"/>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9" name="TextBox 9"/>
          <p:cNvSpPr txBox="1"/>
          <p:nvPr/>
        </p:nvSpPr>
        <p:spPr>
          <a:xfrm>
            <a:off x="2787573" y="3989765"/>
            <a:ext cx="13427455" cy="2564937"/>
          </a:xfrm>
          <a:prstGeom prst="rect">
            <a:avLst/>
          </a:prstGeom>
        </p:spPr>
        <p:txBody>
          <a:bodyPr lIns="0" tIns="0" rIns="0" bIns="0" rtlCol="0" anchor="t">
            <a:spAutoFit/>
          </a:bodyPr>
          <a:lstStyle/>
          <a:p>
            <a:pPr algn="ctr">
              <a:lnSpc>
                <a:spcPts val="9717"/>
              </a:lnSpc>
            </a:pPr>
            <a:r>
              <a:rPr lang="en-US" sz="10918" i="1" spc="-458">
                <a:solidFill>
                  <a:srgbClr val="FFFFFF"/>
                </a:solidFill>
                <a:latin typeface="Neue Montreal Italics"/>
                <a:ea typeface="Neue Montreal Italics"/>
                <a:cs typeface="Neue Montreal Italics"/>
                <a:sym typeface="Neue Montreal Italics"/>
              </a:rPr>
              <a:t>MERCI DE VOTRE ATTENTION</a:t>
            </a:r>
          </a:p>
        </p:txBody>
      </p:sp>
      <p:sp>
        <p:nvSpPr>
          <p:cNvPr id="10" name="TextBox 10"/>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18 of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20579" y="0"/>
            <a:ext cx="4436439" cy="10287000"/>
            <a:chOff x="0" y="0"/>
            <a:chExt cx="5514391" cy="2967099"/>
          </a:xfrm>
        </p:grpSpPr>
        <p:sp>
          <p:nvSpPr>
            <p:cNvPr id="3" name="Freeform 3"/>
            <p:cNvSpPr/>
            <p:nvPr/>
          </p:nvSpPr>
          <p:spPr>
            <a:xfrm>
              <a:off x="0" y="0"/>
              <a:ext cx="5514391" cy="2967100"/>
            </a:xfrm>
            <a:custGeom>
              <a:avLst/>
              <a:gdLst/>
              <a:ahLst/>
              <a:cxnLst/>
              <a:rect l="l" t="t" r="r" b="b"/>
              <a:pathLst>
                <a:path w="5514391" h="2967100">
                  <a:moveTo>
                    <a:pt x="0" y="0"/>
                  </a:moveTo>
                  <a:lnTo>
                    <a:pt x="5514391" y="0"/>
                  </a:lnTo>
                  <a:lnTo>
                    <a:pt x="5514391" y="2967100"/>
                  </a:lnTo>
                  <a:lnTo>
                    <a:pt x="0" y="2967100"/>
                  </a:lnTo>
                  <a:close/>
                </a:path>
              </a:pathLst>
            </a:custGeom>
            <a:gradFill rotWithShape="1">
              <a:gsLst>
                <a:gs pos="0">
                  <a:srgbClr val="E19ADB">
                    <a:alpha val="100000"/>
                  </a:srgbClr>
                </a:gs>
                <a:gs pos="100000">
                  <a:srgbClr val="004AAD">
                    <a:alpha val="100000"/>
                  </a:srgbClr>
                </a:gs>
              </a:gsLst>
              <a:lin ang="0"/>
            </a:gradFill>
          </p:spPr>
          <p:txBody>
            <a:bodyPr/>
            <a:lstStyle/>
            <a:p>
              <a:endParaRPr lang="fr-FR"/>
            </a:p>
          </p:txBody>
        </p:sp>
        <p:sp>
          <p:nvSpPr>
            <p:cNvPr id="4" name="TextBox 4"/>
            <p:cNvSpPr txBox="1"/>
            <p:nvPr/>
          </p:nvSpPr>
          <p:spPr>
            <a:xfrm>
              <a:off x="0" y="0"/>
              <a:ext cx="5514391" cy="2967099"/>
            </a:xfrm>
            <a:prstGeom prst="rect">
              <a:avLst/>
            </a:prstGeom>
          </p:spPr>
          <p:txBody>
            <a:bodyPr lIns="50800" tIns="50800" rIns="50800" bIns="50800" rtlCol="0" anchor="ctr"/>
            <a:lstStyle/>
            <a:p>
              <a:pPr algn="ctr">
                <a:lnSpc>
                  <a:spcPts val="2639"/>
                </a:lnSpc>
              </a:pPr>
              <a:endParaRPr/>
            </a:p>
          </p:txBody>
        </p:sp>
      </p:grpSp>
      <p:sp>
        <p:nvSpPr>
          <p:cNvPr id="5" name="TextBox 5"/>
          <p:cNvSpPr txBox="1"/>
          <p:nvPr/>
        </p:nvSpPr>
        <p:spPr>
          <a:xfrm>
            <a:off x="511831" y="604140"/>
            <a:ext cx="8115300" cy="1442164"/>
          </a:xfrm>
          <a:prstGeom prst="rect">
            <a:avLst/>
          </a:prstGeom>
        </p:spPr>
        <p:txBody>
          <a:bodyPr lIns="0" tIns="0" rIns="0" bIns="0" rtlCol="0" anchor="t">
            <a:spAutoFit/>
          </a:bodyPr>
          <a:lstStyle/>
          <a:p>
            <a:pPr algn="l">
              <a:lnSpc>
                <a:spcPts val="10855"/>
              </a:lnSpc>
            </a:pPr>
            <a:r>
              <a:rPr lang="en-US" sz="10747" i="1" spc="-451">
                <a:gradFill>
                  <a:gsLst>
                    <a:gs pos="0">
                      <a:srgbClr val="E19ADB">
                        <a:alpha val="100000"/>
                      </a:srgbClr>
                    </a:gs>
                    <a:gs pos="100000">
                      <a:srgbClr val="004AAD">
                        <a:alpha val="100000"/>
                      </a:srgbClr>
                    </a:gs>
                  </a:gsLst>
                  <a:lin ang="0"/>
                </a:gradFill>
                <a:latin typeface="Neue Montreal Italics"/>
                <a:ea typeface="Neue Montreal Italics"/>
                <a:cs typeface="Neue Montreal Italics"/>
                <a:sym typeface="Neue Montreal Italics"/>
              </a:rPr>
              <a:t>PLAN</a:t>
            </a:r>
          </a:p>
        </p:txBody>
      </p:sp>
      <p:sp>
        <p:nvSpPr>
          <p:cNvPr id="6" name="Freeform 6"/>
          <p:cNvSpPr/>
          <p:nvPr/>
        </p:nvSpPr>
        <p:spPr>
          <a:xfrm flipH="1" flipV="1">
            <a:off x="13651785" y="-1"/>
            <a:ext cx="4436438" cy="3643796"/>
          </a:xfrm>
          <a:custGeom>
            <a:avLst/>
            <a:gdLst/>
            <a:ahLst/>
            <a:cxnLst/>
            <a:rect l="l" t="t" r="r" b="b"/>
            <a:pathLst>
              <a:path w="5081733" h="4827647">
                <a:moveTo>
                  <a:pt x="5081733" y="4827646"/>
                </a:moveTo>
                <a:lnTo>
                  <a:pt x="0" y="4827646"/>
                </a:lnTo>
                <a:lnTo>
                  <a:pt x="0" y="0"/>
                </a:lnTo>
                <a:lnTo>
                  <a:pt x="5081733" y="0"/>
                </a:lnTo>
                <a:lnTo>
                  <a:pt x="5081733" y="482764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Freeform 7"/>
          <p:cNvSpPr/>
          <p:nvPr/>
        </p:nvSpPr>
        <p:spPr>
          <a:xfrm>
            <a:off x="188537" y="9258300"/>
            <a:ext cx="646588" cy="646588"/>
          </a:xfrm>
          <a:custGeom>
            <a:avLst/>
            <a:gdLst/>
            <a:ahLst/>
            <a:cxnLst/>
            <a:rect l="l" t="t" r="r" b="b"/>
            <a:pathLst>
              <a:path w="646588" h="646588">
                <a:moveTo>
                  <a:pt x="0" y="0"/>
                </a:moveTo>
                <a:lnTo>
                  <a:pt x="646589" y="0"/>
                </a:lnTo>
                <a:lnTo>
                  <a:pt x="646589" y="646588"/>
                </a:lnTo>
                <a:lnTo>
                  <a:pt x="0" y="6465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TextBox 8"/>
          <p:cNvSpPr txBox="1"/>
          <p:nvPr/>
        </p:nvSpPr>
        <p:spPr>
          <a:xfrm>
            <a:off x="4569481" y="2177082"/>
            <a:ext cx="3788856" cy="517170"/>
          </a:xfrm>
          <a:prstGeom prst="rect">
            <a:avLst/>
          </a:prstGeom>
        </p:spPr>
        <p:txBody>
          <a:bodyPr lIns="0" tIns="0" rIns="0" bIns="0" rtlCol="0" anchor="t">
            <a:spAutoFit/>
          </a:bodyPr>
          <a:lstStyle/>
          <a:p>
            <a:pPr marL="884575" lvl="1" indent="-442288" algn="l">
              <a:lnSpc>
                <a:spcPts val="3769"/>
              </a:lnSpc>
              <a:buFont typeface="Arial"/>
              <a:buChar char="•"/>
            </a:pPr>
            <a:r>
              <a:rPr lang="en-US" sz="4097" b="1" i="1">
                <a:solidFill>
                  <a:srgbClr val="193D70"/>
                </a:solidFill>
                <a:latin typeface="Neue Montreal Medium Italics"/>
                <a:ea typeface="Neue Montreal Medium Italics"/>
                <a:cs typeface="Neue Montreal Medium Italics"/>
                <a:sym typeface="Neue Montreal Medium Italics"/>
              </a:rPr>
              <a:t>Introduction</a:t>
            </a:r>
          </a:p>
        </p:txBody>
      </p:sp>
      <p:sp>
        <p:nvSpPr>
          <p:cNvPr id="9" name="TextBox 9"/>
          <p:cNvSpPr txBox="1"/>
          <p:nvPr/>
        </p:nvSpPr>
        <p:spPr>
          <a:xfrm>
            <a:off x="4569481" y="2967621"/>
            <a:ext cx="5748634" cy="542852"/>
          </a:xfrm>
          <a:prstGeom prst="rect">
            <a:avLst/>
          </a:prstGeom>
        </p:spPr>
        <p:txBody>
          <a:bodyPr lIns="0" tIns="0" rIns="0" bIns="0" rtlCol="0" anchor="t">
            <a:spAutoFit/>
          </a:bodyPr>
          <a:lstStyle/>
          <a:p>
            <a:pPr marL="888816" lvl="1" indent="-444408" algn="l">
              <a:lnSpc>
                <a:spcPts val="3787"/>
              </a:lnSpc>
              <a:buFont typeface="Arial"/>
              <a:buChar char="•"/>
            </a:pPr>
            <a:r>
              <a:rPr lang="en-US" sz="4116" b="1" i="1" spc="-172">
                <a:solidFill>
                  <a:srgbClr val="193D70"/>
                </a:solidFill>
                <a:latin typeface="Neue Montreal Medium Italics"/>
                <a:ea typeface="Neue Montreal Medium Italics"/>
                <a:cs typeface="Neue Montreal Medium Italics"/>
                <a:sym typeface="Neue Montreal Medium Italics"/>
              </a:rPr>
              <a:t>Architecture matérielle</a:t>
            </a:r>
          </a:p>
          <a:p>
            <a:pPr marL="170963" lvl="1" indent="-85481" algn="l">
              <a:lnSpc>
                <a:spcPts val="728"/>
              </a:lnSpc>
              <a:buFont typeface="Arial"/>
              <a:buChar char="•"/>
            </a:pPr>
            <a:endParaRPr lang="en-US" sz="4116" b="1" i="1" spc="-172">
              <a:solidFill>
                <a:srgbClr val="193D70"/>
              </a:solidFill>
              <a:latin typeface="Neue Montreal Medium Italics"/>
              <a:ea typeface="Neue Montreal Medium Italics"/>
              <a:cs typeface="Neue Montreal Medium Italics"/>
              <a:sym typeface="Neue Montreal Medium Italics"/>
            </a:endParaRPr>
          </a:p>
        </p:txBody>
      </p:sp>
      <p:sp>
        <p:nvSpPr>
          <p:cNvPr id="10" name="TextBox 10"/>
          <p:cNvSpPr txBox="1"/>
          <p:nvPr/>
        </p:nvSpPr>
        <p:spPr>
          <a:xfrm>
            <a:off x="4569481" y="3786698"/>
            <a:ext cx="5748634" cy="542852"/>
          </a:xfrm>
          <a:prstGeom prst="rect">
            <a:avLst/>
          </a:prstGeom>
        </p:spPr>
        <p:txBody>
          <a:bodyPr lIns="0" tIns="0" rIns="0" bIns="0" rtlCol="0" anchor="t">
            <a:spAutoFit/>
          </a:bodyPr>
          <a:lstStyle/>
          <a:p>
            <a:pPr marL="888816" lvl="1" indent="-444408" algn="l">
              <a:lnSpc>
                <a:spcPts val="3787"/>
              </a:lnSpc>
              <a:buFont typeface="Arial"/>
              <a:buChar char="•"/>
            </a:pPr>
            <a:r>
              <a:rPr lang="en-US" sz="4116" b="1" i="1" spc="-172">
                <a:solidFill>
                  <a:srgbClr val="193D70"/>
                </a:solidFill>
                <a:latin typeface="Neue Montreal Medium Italics"/>
                <a:ea typeface="Neue Montreal Medium Italics"/>
                <a:cs typeface="Neue Montreal Medium Italics"/>
                <a:sym typeface="Neue Montreal Medium Italics"/>
              </a:rPr>
              <a:t>Architecture logicielle </a:t>
            </a:r>
          </a:p>
          <a:p>
            <a:pPr marL="170963" lvl="1" indent="-85481" algn="l">
              <a:lnSpc>
                <a:spcPts val="728"/>
              </a:lnSpc>
              <a:buFont typeface="Arial"/>
              <a:buChar char="•"/>
            </a:pPr>
            <a:endParaRPr lang="en-US" sz="4116" b="1" i="1" spc="-172">
              <a:solidFill>
                <a:srgbClr val="193D70"/>
              </a:solidFill>
              <a:latin typeface="Neue Montreal Medium Italics"/>
              <a:ea typeface="Neue Montreal Medium Italics"/>
              <a:cs typeface="Neue Montreal Medium Italics"/>
              <a:sym typeface="Neue Montreal Medium Italics"/>
            </a:endParaRPr>
          </a:p>
        </p:txBody>
      </p:sp>
      <p:sp>
        <p:nvSpPr>
          <p:cNvPr id="11" name="TextBox 11"/>
          <p:cNvSpPr txBox="1"/>
          <p:nvPr/>
        </p:nvSpPr>
        <p:spPr>
          <a:xfrm>
            <a:off x="4569481" y="4608156"/>
            <a:ext cx="7185805" cy="542852"/>
          </a:xfrm>
          <a:prstGeom prst="rect">
            <a:avLst/>
          </a:prstGeom>
        </p:spPr>
        <p:txBody>
          <a:bodyPr lIns="0" tIns="0" rIns="0" bIns="0" rtlCol="0" anchor="t">
            <a:spAutoFit/>
          </a:bodyPr>
          <a:lstStyle/>
          <a:p>
            <a:pPr marL="888816" lvl="1" indent="-444408" algn="l">
              <a:lnSpc>
                <a:spcPts val="3787"/>
              </a:lnSpc>
              <a:buFont typeface="Arial"/>
              <a:buChar char="•"/>
            </a:pPr>
            <a:r>
              <a:rPr lang="en-US" sz="4116" b="1" i="1" spc="-172">
                <a:solidFill>
                  <a:srgbClr val="193D70"/>
                </a:solidFill>
                <a:latin typeface="Neue Montreal Medium Italics"/>
                <a:ea typeface="Neue Montreal Medium Italics"/>
                <a:cs typeface="Neue Montreal Medium Italics"/>
                <a:sym typeface="Neue Montreal Medium Italics"/>
              </a:rPr>
              <a:t>Principe de fonctionnement </a:t>
            </a:r>
          </a:p>
          <a:p>
            <a:pPr marL="170963" lvl="1" indent="-85481" algn="l">
              <a:lnSpc>
                <a:spcPts val="728"/>
              </a:lnSpc>
              <a:buFont typeface="Arial"/>
              <a:buChar char="•"/>
            </a:pPr>
            <a:endParaRPr lang="en-US" sz="4116" b="1" i="1" spc="-172">
              <a:solidFill>
                <a:srgbClr val="193D70"/>
              </a:solidFill>
              <a:latin typeface="Neue Montreal Medium Italics"/>
              <a:ea typeface="Neue Montreal Medium Italics"/>
              <a:cs typeface="Neue Montreal Medium Italics"/>
              <a:sym typeface="Neue Montreal Medium Italics"/>
            </a:endParaRPr>
          </a:p>
        </p:txBody>
      </p:sp>
      <p:sp>
        <p:nvSpPr>
          <p:cNvPr id="12" name="TextBox 12"/>
          <p:cNvSpPr txBox="1"/>
          <p:nvPr/>
        </p:nvSpPr>
        <p:spPr>
          <a:xfrm>
            <a:off x="4569481" y="6246310"/>
            <a:ext cx="7185805" cy="542852"/>
          </a:xfrm>
          <a:prstGeom prst="rect">
            <a:avLst/>
          </a:prstGeom>
        </p:spPr>
        <p:txBody>
          <a:bodyPr lIns="0" tIns="0" rIns="0" bIns="0" rtlCol="0" anchor="t">
            <a:spAutoFit/>
          </a:bodyPr>
          <a:lstStyle/>
          <a:p>
            <a:pPr marL="888816" lvl="1" indent="-444408" algn="l">
              <a:lnSpc>
                <a:spcPts val="3787"/>
              </a:lnSpc>
              <a:buFont typeface="Arial"/>
              <a:buChar char="•"/>
            </a:pPr>
            <a:r>
              <a:rPr lang="en-US" sz="4116" b="1" i="1" spc="-172">
                <a:solidFill>
                  <a:srgbClr val="193D70"/>
                </a:solidFill>
                <a:latin typeface="Neue Montreal Medium Italics"/>
                <a:ea typeface="Neue Montreal Medium Italics"/>
                <a:cs typeface="Neue Montreal Medium Italics"/>
                <a:sym typeface="Neue Montreal Medium Italics"/>
              </a:rPr>
              <a:t>Configuration des ressources</a:t>
            </a:r>
          </a:p>
          <a:p>
            <a:pPr marL="170963" lvl="1" indent="-85481" algn="l">
              <a:lnSpc>
                <a:spcPts val="728"/>
              </a:lnSpc>
              <a:buFont typeface="Arial"/>
              <a:buChar char="•"/>
            </a:pPr>
            <a:endParaRPr lang="en-US" sz="4116" b="1" i="1" spc="-172">
              <a:solidFill>
                <a:srgbClr val="193D70"/>
              </a:solidFill>
              <a:latin typeface="Neue Montreal Medium Italics"/>
              <a:ea typeface="Neue Montreal Medium Italics"/>
              <a:cs typeface="Neue Montreal Medium Italics"/>
              <a:sym typeface="Neue Montreal Medium Italics"/>
            </a:endParaRPr>
          </a:p>
        </p:txBody>
      </p:sp>
      <p:sp>
        <p:nvSpPr>
          <p:cNvPr id="13" name="TextBox 13"/>
          <p:cNvSpPr txBox="1"/>
          <p:nvPr/>
        </p:nvSpPr>
        <p:spPr>
          <a:xfrm>
            <a:off x="4569481" y="7065386"/>
            <a:ext cx="7851119" cy="675506"/>
          </a:xfrm>
          <a:prstGeom prst="rect">
            <a:avLst/>
          </a:prstGeom>
        </p:spPr>
        <p:txBody>
          <a:bodyPr wrap="square" lIns="0" tIns="0" rIns="0" bIns="0" rtlCol="0" anchor="t">
            <a:spAutoFit/>
          </a:bodyPr>
          <a:lstStyle/>
          <a:p>
            <a:pPr marL="888816" lvl="1" indent="-444408" algn="l">
              <a:lnSpc>
                <a:spcPts val="3787"/>
              </a:lnSpc>
              <a:buFont typeface="Arial"/>
              <a:buChar char="•"/>
            </a:pPr>
            <a:r>
              <a:rPr lang="en-US" sz="4116" b="1" i="1" spc="-172" dirty="0">
                <a:solidFill>
                  <a:srgbClr val="193D70"/>
                </a:solidFill>
                <a:latin typeface="Neue Montreal Medium Italics"/>
                <a:ea typeface="Neue Montreal Medium Italics"/>
                <a:cs typeface="Neue Montreal Medium Italics"/>
                <a:sym typeface="Neue Montreal Medium Italics"/>
              </a:rPr>
              <a:t>Configuration des périphérique</a:t>
            </a:r>
          </a:p>
          <a:p>
            <a:pPr marL="170963" lvl="1" indent="-85481" algn="l">
              <a:lnSpc>
                <a:spcPts val="728"/>
              </a:lnSpc>
              <a:buFont typeface="Arial"/>
              <a:buChar char="•"/>
            </a:pPr>
            <a:endParaRPr lang="en-US" sz="4116" b="1" i="1" spc="-172" dirty="0">
              <a:solidFill>
                <a:srgbClr val="193D70"/>
              </a:solidFill>
              <a:latin typeface="Neue Montreal Medium Italics"/>
              <a:ea typeface="Neue Montreal Medium Italics"/>
              <a:cs typeface="Neue Montreal Medium Italics"/>
              <a:sym typeface="Neue Montreal Medium Italics"/>
            </a:endParaRPr>
          </a:p>
        </p:txBody>
      </p:sp>
      <p:sp>
        <p:nvSpPr>
          <p:cNvPr id="14" name="TextBox 14"/>
          <p:cNvSpPr txBox="1"/>
          <p:nvPr/>
        </p:nvSpPr>
        <p:spPr>
          <a:xfrm>
            <a:off x="4569481" y="7884463"/>
            <a:ext cx="7185805" cy="542852"/>
          </a:xfrm>
          <a:prstGeom prst="rect">
            <a:avLst/>
          </a:prstGeom>
        </p:spPr>
        <p:txBody>
          <a:bodyPr lIns="0" tIns="0" rIns="0" bIns="0" rtlCol="0" anchor="t">
            <a:spAutoFit/>
          </a:bodyPr>
          <a:lstStyle/>
          <a:p>
            <a:pPr marL="888816" lvl="1" indent="-444408" algn="l">
              <a:lnSpc>
                <a:spcPts val="3787"/>
              </a:lnSpc>
              <a:buFont typeface="Arial"/>
              <a:buChar char="•"/>
            </a:pPr>
            <a:r>
              <a:rPr lang="en-US" sz="4116" b="1" i="1" spc="-172" dirty="0">
                <a:solidFill>
                  <a:srgbClr val="193D70"/>
                </a:solidFill>
                <a:latin typeface="Neue Montreal Medium Italics"/>
                <a:ea typeface="Neue Montreal Medium Italics"/>
                <a:cs typeface="Neue Montreal Medium Italics"/>
                <a:sym typeface="Neue Montreal Medium Italics"/>
              </a:rPr>
              <a:t>Simulation</a:t>
            </a:r>
          </a:p>
          <a:p>
            <a:pPr marL="170963" lvl="1" indent="-85481" algn="l">
              <a:lnSpc>
                <a:spcPts val="728"/>
              </a:lnSpc>
              <a:buFont typeface="Arial"/>
              <a:buChar char="•"/>
            </a:pPr>
            <a:endParaRPr lang="en-US" sz="4116" b="1" i="1" spc="-172" dirty="0">
              <a:solidFill>
                <a:srgbClr val="193D70"/>
              </a:solidFill>
              <a:latin typeface="Neue Montreal Medium Italics"/>
              <a:ea typeface="Neue Montreal Medium Italics"/>
              <a:cs typeface="Neue Montreal Medium Italics"/>
              <a:sym typeface="Neue Montreal Medium Italics"/>
            </a:endParaRPr>
          </a:p>
        </p:txBody>
      </p:sp>
      <p:sp>
        <p:nvSpPr>
          <p:cNvPr id="15" name="TextBox 15"/>
          <p:cNvSpPr txBox="1"/>
          <p:nvPr/>
        </p:nvSpPr>
        <p:spPr>
          <a:xfrm>
            <a:off x="4569481" y="8703540"/>
            <a:ext cx="7185805" cy="542852"/>
          </a:xfrm>
          <a:prstGeom prst="rect">
            <a:avLst/>
          </a:prstGeom>
        </p:spPr>
        <p:txBody>
          <a:bodyPr lIns="0" tIns="0" rIns="0" bIns="0" rtlCol="0" anchor="t">
            <a:spAutoFit/>
          </a:bodyPr>
          <a:lstStyle/>
          <a:p>
            <a:pPr marL="888816" lvl="1" indent="-444408" algn="l">
              <a:lnSpc>
                <a:spcPts val="3787"/>
              </a:lnSpc>
              <a:buFont typeface="Arial"/>
              <a:buChar char="•"/>
            </a:pPr>
            <a:r>
              <a:rPr lang="en-US" sz="4116" b="1" i="1" spc="-172" dirty="0">
                <a:solidFill>
                  <a:srgbClr val="193D70"/>
                </a:solidFill>
                <a:latin typeface="Neue Montreal Medium Italics"/>
                <a:ea typeface="Neue Montreal Medium Italics"/>
                <a:cs typeface="Neue Montreal Medium Italics"/>
                <a:sym typeface="Neue Montreal Medium Italics"/>
              </a:rPr>
              <a:t>Dashboard</a:t>
            </a:r>
          </a:p>
          <a:p>
            <a:pPr marL="170963" lvl="1" indent="-85481" algn="l">
              <a:lnSpc>
                <a:spcPts val="728"/>
              </a:lnSpc>
              <a:buFont typeface="Arial"/>
              <a:buChar char="•"/>
            </a:pPr>
            <a:endParaRPr lang="en-US" sz="4116" b="1" i="1" spc="-172" dirty="0">
              <a:solidFill>
                <a:srgbClr val="193D70"/>
              </a:solidFill>
              <a:latin typeface="Neue Montreal Medium Italics"/>
              <a:ea typeface="Neue Montreal Medium Italics"/>
              <a:cs typeface="Neue Montreal Medium Italics"/>
              <a:sym typeface="Neue Montreal Medium Italics"/>
            </a:endParaRPr>
          </a:p>
        </p:txBody>
      </p:sp>
      <p:sp>
        <p:nvSpPr>
          <p:cNvPr id="16" name="TextBox 16"/>
          <p:cNvSpPr txBox="1"/>
          <p:nvPr/>
        </p:nvSpPr>
        <p:spPr>
          <a:xfrm>
            <a:off x="4569481" y="9522617"/>
            <a:ext cx="7185805" cy="542852"/>
          </a:xfrm>
          <a:prstGeom prst="rect">
            <a:avLst/>
          </a:prstGeom>
        </p:spPr>
        <p:txBody>
          <a:bodyPr lIns="0" tIns="0" rIns="0" bIns="0" rtlCol="0" anchor="t">
            <a:spAutoFit/>
          </a:bodyPr>
          <a:lstStyle/>
          <a:p>
            <a:pPr marL="888816" lvl="1" indent="-444408" algn="l">
              <a:lnSpc>
                <a:spcPts val="3787"/>
              </a:lnSpc>
              <a:buFont typeface="Arial"/>
              <a:buChar char="•"/>
            </a:pPr>
            <a:r>
              <a:rPr lang="en-US" sz="4116" b="1" i="1" spc="-172">
                <a:solidFill>
                  <a:srgbClr val="193D70"/>
                </a:solidFill>
                <a:latin typeface="Neue Montreal Medium Italics"/>
                <a:ea typeface="Neue Montreal Medium Italics"/>
                <a:cs typeface="Neue Montreal Medium Italics"/>
                <a:sym typeface="Neue Montreal Medium Italics"/>
              </a:rPr>
              <a:t>Conclusion</a:t>
            </a:r>
          </a:p>
          <a:p>
            <a:pPr marL="170963" lvl="1" indent="-85481" algn="l">
              <a:lnSpc>
                <a:spcPts val="728"/>
              </a:lnSpc>
              <a:buFont typeface="Arial"/>
              <a:buChar char="•"/>
            </a:pPr>
            <a:endParaRPr lang="en-US" sz="4116" b="1" i="1" spc="-172">
              <a:solidFill>
                <a:srgbClr val="193D70"/>
              </a:solidFill>
              <a:latin typeface="Neue Montreal Medium Italics"/>
              <a:ea typeface="Neue Montreal Medium Italics"/>
              <a:cs typeface="Neue Montreal Medium Italics"/>
              <a:sym typeface="Neue Montreal Medium Italics"/>
            </a:endParaRPr>
          </a:p>
        </p:txBody>
      </p:sp>
      <p:sp>
        <p:nvSpPr>
          <p:cNvPr id="17" name="TextBox 17"/>
          <p:cNvSpPr txBox="1"/>
          <p:nvPr/>
        </p:nvSpPr>
        <p:spPr>
          <a:xfrm>
            <a:off x="4569480" y="5417708"/>
            <a:ext cx="8613119" cy="487313"/>
          </a:xfrm>
          <a:prstGeom prst="rect">
            <a:avLst/>
          </a:prstGeom>
        </p:spPr>
        <p:txBody>
          <a:bodyPr wrap="square" lIns="0" tIns="0" rIns="0" bIns="0" rtlCol="0" anchor="t">
            <a:spAutoFit/>
          </a:bodyPr>
          <a:lstStyle/>
          <a:p>
            <a:pPr marL="887349" lvl="1" indent="-443674" algn="l">
              <a:lnSpc>
                <a:spcPts val="3781"/>
              </a:lnSpc>
              <a:buFont typeface="Arial"/>
              <a:buChar char="•"/>
            </a:pPr>
            <a:r>
              <a:rPr lang="en-US" sz="4109" b="1" i="1" dirty="0">
                <a:solidFill>
                  <a:srgbClr val="193D70"/>
                </a:solidFill>
                <a:latin typeface="Neue Montreal Medium Italics"/>
                <a:ea typeface="Neue Montreal Medium Italics"/>
                <a:cs typeface="Neue Montreal Medium Italics"/>
                <a:sym typeface="Neue Montreal Medium Italics"/>
              </a:rPr>
              <a:t>Simulation </a:t>
            </a:r>
            <a:r>
              <a:rPr lang="en-US" sz="4109" b="1" i="1" dirty="0" err="1">
                <a:solidFill>
                  <a:srgbClr val="193D70"/>
                </a:solidFill>
                <a:latin typeface="Neue Montreal Medium Italics"/>
                <a:ea typeface="Neue Montreal Medium Italics"/>
                <a:cs typeface="Neue Montreal Medium Italics"/>
                <a:sym typeface="Neue Montreal Medium Italics"/>
              </a:rPr>
              <a:t>Théorique</a:t>
            </a:r>
            <a:r>
              <a:rPr lang="en-US" sz="4109" b="1" i="1" dirty="0">
                <a:solidFill>
                  <a:srgbClr val="193D70"/>
                </a:solidFill>
                <a:latin typeface="Neue Montreal Medium Italics"/>
                <a:ea typeface="Neue Montreal Medium Italics"/>
                <a:cs typeface="Neue Montreal Medium Italics"/>
                <a:sym typeface="Neue Montreal Medium Italics"/>
              </a:rPr>
              <a:t> “MATLAB”</a:t>
            </a:r>
          </a:p>
        </p:txBody>
      </p:sp>
      <p:sp>
        <p:nvSpPr>
          <p:cNvPr id="18" name="TextBox 18"/>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2 of 18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225" y="6836248"/>
            <a:ext cx="18408450" cy="3611808"/>
            <a:chOff x="0" y="0"/>
            <a:chExt cx="5514391" cy="951258"/>
          </a:xfrm>
        </p:grpSpPr>
        <p:sp>
          <p:nvSpPr>
            <p:cNvPr id="3" name="Freeform 3"/>
            <p:cNvSpPr/>
            <p:nvPr/>
          </p:nvSpPr>
          <p:spPr>
            <a:xfrm>
              <a:off x="0" y="0"/>
              <a:ext cx="5514391" cy="951258"/>
            </a:xfrm>
            <a:custGeom>
              <a:avLst/>
              <a:gdLst/>
              <a:ahLst/>
              <a:cxnLst/>
              <a:rect l="l" t="t" r="r" b="b"/>
              <a:pathLst>
                <a:path w="5514391" h="951258">
                  <a:moveTo>
                    <a:pt x="0" y="0"/>
                  </a:moveTo>
                  <a:lnTo>
                    <a:pt x="5514391" y="0"/>
                  </a:lnTo>
                  <a:lnTo>
                    <a:pt x="5514391" y="951258"/>
                  </a:lnTo>
                  <a:lnTo>
                    <a:pt x="0" y="951258"/>
                  </a:lnTo>
                  <a:close/>
                </a:path>
              </a:pathLst>
            </a:custGeom>
            <a:gradFill rotWithShape="1">
              <a:gsLst>
                <a:gs pos="0">
                  <a:srgbClr val="004AAD">
                    <a:alpha val="100000"/>
                  </a:srgbClr>
                </a:gs>
                <a:gs pos="100000">
                  <a:srgbClr val="F6A1DF">
                    <a:alpha val="100000"/>
                  </a:srgbClr>
                </a:gs>
              </a:gsLst>
              <a:lin ang="0"/>
            </a:gradFill>
          </p:spPr>
          <p:txBody>
            <a:bodyPr/>
            <a:lstStyle/>
            <a:p>
              <a:endParaRPr lang="fr-FR"/>
            </a:p>
          </p:txBody>
        </p:sp>
        <p:sp>
          <p:nvSpPr>
            <p:cNvPr id="4" name="TextBox 4"/>
            <p:cNvSpPr txBox="1"/>
            <p:nvPr/>
          </p:nvSpPr>
          <p:spPr>
            <a:xfrm>
              <a:off x="0" y="0"/>
              <a:ext cx="5514391" cy="951258"/>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a:off x="133699" y="200025"/>
            <a:ext cx="1828800" cy="1546112"/>
          </a:xfrm>
          <a:custGeom>
            <a:avLst/>
            <a:gdLst/>
            <a:ahLst/>
            <a:cxnLst/>
            <a:rect l="l" t="t" r="r" b="b"/>
            <a:pathLst>
              <a:path w="2466075" h="2466075">
                <a:moveTo>
                  <a:pt x="0" y="0"/>
                </a:moveTo>
                <a:lnTo>
                  <a:pt x="2466076" y="0"/>
                </a:lnTo>
                <a:lnTo>
                  <a:pt x="2466076" y="2466076"/>
                </a:lnTo>
                <a:lnTo>
                  <a:pt x="0" y="2466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3119235" y="8035461"/>
            <a:ext cx="5081733" cy="4827647"/>
          </a:xfrm>
          <a:custGeom>
            <a:avLst/>
            <a:gdLst/>
            <a:ahLst/>
            <a:cxnLst/>
            <a:rect l="l" t="t" r="r" b="b"/>
            <a:pathLst>
              <a:path w="5081733" h="4827647">
                <a:moveTo>
                  <a:pt x="0" y="0"/>
                </a:moveTo>
                <a:lnTo>
                  <a:pt x="5081733" y="0"/>
                </a:lnTo>
                <a:lnTo>
                  <a:pt x="5081733" y="4827647"/>
                </a:lnTo>
                <a:lnTo>
                  <a:pt x="0" y="48276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Freeform 7"/>
          <p:cNvSpPr/>
          <p:nvPr/>
        </p:nvSpPr>
        <p:spPr>
          <a:xfrm>
            <a:off x="9692086" y="1"/>
            <a:ext cx="8595914" cy="10448056"/>
          </a:xfrm>
          <a:custGeom>
            <a:avLst/>
            <a:gdLst/>
            <a:ahLst/>
            <a:cxnLst/>
            <a:rect l="l" t="t" r="r" b="b"/>
            <a:pathLst>
              <a:path w="8716364" h="10449285">
                <a:moveTo>
                  <a:pt x="0" y="0"/>
                </a:moveTo>
                <a:lnTo>
                  <a:pt x="8716364" y="0"/>
                </a:lnTo>
                <a:lnTo>
                  <a:pt x="8716364" y="10449285"/>
                </a:lnTo>
                <a:lnTo>
                  <a:pt x="0" y="10449285"/>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fr-FR"/>
          </a:p>
        </p:txBody>
      </p:sp>
      <p:sp>
        <p:nvSpPr>
          <p:cNvPr id="8" name="TextBox 8"/>
          <p:cNvSpPr txBox="1"/>
          <p:nvPr/>
        </p:nvSpPr>
        <p:spPr>
          <a:xfrm>
            <a:off x="364494" y="1930346"/>
            <a:ext cx="5241675" cy="930112"/>
          </a:xfrm>
          <a:prstGeom prst="rect">
            <a:avLst/>
          </a:prstGeom>
        </p:spPr>
        <p:txBody>
          <a:bodyPr lIns="0" tIns="0" rIns="0" bIns="0" rtlCol="0" anchor="t">
            <a:spAutoFit/>
          </a:bodyPr>
          <a:lstStyle/>
          <a:p>
            <a:pPr algn="l">
              <a:lnSpc>
                <a:spcPts val="6866"/>
              </a:lnSpc>
            </a:pPr>
            <a:r>
              <a:rPr lang="en-US" sz="7463" b="1" i="1">
                <a:solidFill>
                  <a:srgbClr val="193D70"/>
                </a:solidFill>
                <a:latin typeface="Neue Montreal Medium Italics"/>
                <a:ea typeface="Neue Montreal Medium Italics"/>
                <a:cs typeface="Neue Montreal Medium Italics"/>
                <a:sym typeface="Neue Montreal Medium Italics"/>
              </a:rPr>
              <a:t>Introduction</a:t>
            </a:r>
          </a:p>
        </p:txBody>
      </p:sp>
      <p:sp>
        <p:nvSpPr>
          <p:cNvPr id="9" name="TextBox 9"/>
          <p:cNvSpPr txBox="1"/>
          <p:nvPr/>
        </p:nvSpPr>
        <p:spPr>
          <a:xfrm>
            <a:off x="1288939" y="3357742"/>
            <a:ext cx="7131739" cy="1866900"/>
          </a:xfrm>
          <a:prstGeom prst="rect">
            <a:avLst/>
          </a:prstGeom>
        </p:spPr>
        <p:txBody>
          <a:bodyPr lIns="0" tIns="0" rIns="0" bIns="0" rtlCol="0" anchor="t">
            <a:spAutoFit/>
          </a:bodyPr>
          <a:lstStyle/>
          <a:p>
            <a:pPr algn="l">
              <a:lnSpc>
                <a:spcPts val="3719"/>
              </a:lnSpc>
            </a:pPr>
            <a:r>
              <a:rPr lang="en-US" sz="3099">
                <a:solidFill>
                  <a:srgbClr val="000000"/>
                </a:solidFill>
                <a:latin typeface="Neue Montreal"/>
                <a:ea typeface="Neue Montreal"/>
                <a:cs typeface="Neue Montreal"/>
                <a:sym typeface="Neue Montreal"/>
              </a:rPr>
              <a:t>La modulation de largeur d’impulsion (MLI ou PWM) est une technique qui permet de contrôler un signal en faisant varier le rapport cyclique d’une onde périodique.</a:t>
            </a:r>
          </a:p>
        </p:txBody>
      </p:sp>
      <p:sp>
        <p:nvSpPr>
          <p:cNvPr id="10" name="TextBox 10"/>
          <p:cNvSpPr txBox="1"/>
          <p:nvPr/>
        </p:nvSpPr>
        <p:spPr>
          <a:xfrm>
            <a:off x="-124621" y="7132985"/>
            <a:ext cx="9693906" cy="2447337"/>
          </a:xfrm>
          <a:prstGeom prst="rect">
            <a:avLst/>
          </a:prstGeom>
        </p:spPr>
        <p:txBody>
          <a:bodyPr wrap="square" lIns="0" tIns="0" rIns="0" bIns="0" rtlCol="0" anchor="t">
            <a:spAutoFit/>
          </a:bodyPr>
          <a:lstStyle/>
          <a:p>
            <a:pPr marL="668797" lvl="1" indent="-334399" algn="l">
              <a:lnSpc>
                <a:spcPts val="4863"/>
              </a:lnSpc>
              <a:buFont typeface="Arial"/>
              <a:buChar char="•"/>
            </a:pPr>
            <a:r>
              <a:rPr lang="en-US" sz="3097" b="1" i="1" spc="114" dirty="0" err="1">
                <a:solidFill>
                  <a:srgbClr val="FFFFFF"/>
                </a:solidFill>
                <a:latin typeface="Neue Montreal Medium Italics"/>
                <a:ea typeface="Neue Montreal Medium Italics"/>
                <a:cs typeface="Neue Montreal Medium Italics"/>
                <a:sym typeface="Neue Montreal Medium Italics"/>
              </a:rPr>
              <a:t>Générer</a:t>
            </a:r>
            <a:r>
              <a:rPr lang="en-US" sz="3097" b="1" i="1" spc="114" dirty="0">
                <a:solidFill>
                  <a:srgbClr val="FFFFFF"/>
                </a:solidFill>
                <a:latin typeface="Neue Montreal Medium Italics"/>
                <a:ea typeface="Neue Montreal Medium Italics"/>
                <a:cs typeface="Neue Montreal Medium Italics"/>
                <a:sym typeface="Neue Montreal Medium Italics"/>
              </a:rPr>
              <a:t> un signal MLI (PWM) avec le Timer 1 du STM32</a:t>
            </a:r>
          </a:p>
          <a:p>
            <a:pPr marL="668797" lvl="1" indent="-334399" algn="l">
              <a:lnSpc>
                <a:spcPts val="4863"/>
              </a:lnSpc>
              <a:buFont typeface="Arial"/>
              <a:buChar char="•"/>
            </a:pPr>
            <a:r>
              <a:rPr lang="en-US" sz="3097" b="1" i="1" spc="114" dirty="0" err="1">
                <a:solidFill>
                  <a:srgbClr val="FFFFFF"/>
                </a:solidFill>
                <a:latin typeface="Neue Montreal Medium Italics"/>
                <a:ea typeface="Neue Montreal Medium Italics"/>
                <a:cs typeface="Neue Montreal Medium Italics"/>
                <a:sym typeface="Neue Montreal Medium Italics"/>
              </a:rPr>
              <a:t>Régler</a:t>
            </a:r>
            <a:r>
              <a:rPr lang="en-US" sz="3097" b="1" i="1" spc="114" dirty="0">
                <a:solidFill>
                  <a:srgbClr val="FFFFFF"/>
                </a:solidFill>
                <a:latin typeface="Neue Montreal Medium Italics"/>
                <a:ea typeface="Neue Montreal Medium Italics"/>
                <a:cs typeface="Neue Montreal Medium Italics"/>
                <a:sym typeface="Neue Montreal Medium Italics"/>
              </a:rPr>
              <a:t> la </a:t>
            </a:r>
            <a:r>
              <a:rPr lang="en-US" sz="3097" b="1" i="1" spc="114" dirty="0" err="1">
                <a:solidFill>
                  <a:srgbClr val="FFFFFF"/>
                </a:solidFill>
                <a:latin typeface="Neue Montreal Medium Italics"/>
                <a:ea typeface="Neue Montreal Medium Italics"/>
                <a:cs typeface="Neue Montreal Medium Italics"/>
                <a:sym typeface="Neue Montreal Medium Italics"/>
              </a:rPr>
              <a:t>fréquence</a:t>
            </a:r>
            <a:r>
              <a:rPr lang="en-US" sz="3097" b="1" i="1" spc="114" dirty="0">
                <a:solidFill>
                  <a:srgbClr val="FFFFFF"/>
                </a:solidFill>
                <a:latin typeface="Neue Montreal Medium Italics"/>
                <a:ea typeface="Neue Montreal Medium Italics"/>
                <a:cs typeface="Neue Montreal Medium Italics"/>
                <a:sym typeface="Neue Montreal Medium Italics"/>
              </a:rPr>
              <a:t> (1–10 kHz) via ADC1 canal 1</a:t>
            </a:r>
          </a:p>
          <a:p>
            <a:pPr marL="668797" lvl="1" indent="-334399" algn="l">
              <a:lnSpc>
                <a:spcPts val="4863"/>
              </a:lnSpc>
              <a:buFont typeface="Arial"/>
              <a:buChar char="•"/>
            </a:pPr>
            <a:r>
              <a:rPr lang="en-US" sz="3097" b="1" i="1" spc="114" dirty="0" err="1">
                <a:solidFill>
                  <a:srgbClr val="FFFFFF"/>
                </a:solidFill>
                <a:latin typeface="Neue Montreal Medium Italics"/>
                <a:ea typeface="Neue Montreal Medium Italics"/>
                <a:cs typeface="Neue Montreal Medium Italics"/>
                <a:sym typeface="Neue Montreal Medium Italics"/>
              </a:rPr>
              <a:t>Ajuster</a:t>
            </a:r>
            <a:r>
              <a:rPr lang="en-US" sz="3097" b="1" i="1" spc="114" dirty="0">
                <a:solidFill>
                  <a:srgbClr val="FFFFFF"/>
                </a:solidFill>
                <a:latin typeface="Neue Montreal Medium Italics"/>
                <a:ea typeface="Neue Montreal Medium Italics"/>
                <a:cs typeface="Neue Montreal Medium Italics"/>
                <a:sym typeface="Neue Montreal Medium Italics"/>
              </a:rPr>
              <a:t> le rapport </a:t>
            </a:r>
            <a:r>
              <a:rPr lang="en-US" sz="3097" b="1" i="1" spc="114" dirty="0" err="1">
                <a:solidFill>
                  <a:srgbClr val="FFFFFF"/>
                </a:solidFill>
                <a:latin typeface="Neue Montreal Medium Italics"/>
                <a:ea typeface="Neue Montreal Medium Italics"/>
                <a:cs typeface="Neue Montreal Medium Italics"/>
                <a:sym typeface="Neue Montreal Medium Italics"/>
              </a:rPr>
              <a:t>cyclique</a:t>
            </a:r>
            <a:r>
              <a:rPr lang="en-US" sz="3097" b="1" i="1" spc="114" dirty="0">
                <a:solidFill>
                  <a:srgbClr val="FFFFFF"/>
                </a:solidFill>
                <a:latin typeface="Neue Montreal Medium Italics"/>
                <a:ea typeface="Neue Montreal Medium Italics"/>
                <a:cs typeface="Neue Montreal Medium Italics"/>
                <a:sym typeface="Neue Montreal Medium Italics"/>
              </a:rPr>
              <a:t> via ADC1 canal </a:t>
            </a:r>
          </a:p>
        </p:txBody>
      </p:sp>
      <p:sp>
        <p:nvSpPr>
          <p:cNvPr id="11" name="TextBox 11"/>
          <p:cNvSpPr txBox="1"/>
          <p:nvPr/>
        </p:nvSpPr>
        <p:spPr>
          <a:xfrm>
            <a:off x="364494" y="5647642"/>
            <a:ext cx="5241675" cy="930112"/>
          </a:xfrm>
          <a:prstGeom prst="rect">
            <a:avLst/>
          </a:prstGeom>
        </p:spPr>
        <p:txBody>
          <a:bodyPr lIns="0" tIns="0" rIns="0" bIns="0" rtlCol="0" anchor="t">
            <a:spAutoFit/>
          </a:bodyPr>
          <a:lstStyle/>
          <a:p>
            <a:pPr algn="l">
              <a:lnSpc>
                <a:spcPts val="6866"/>
              </a:lnSpc>
            </a:pPr>
            <a:r>
              <a:rPr lang="en-US" sz="7463" b="1" i="1">
                <a:solidFill>
                  <a:srgbClr val="193D70"/>
                </a:solidFill>
                <a:latin typeface="Neue Montreal Medium Italics"/>
                <a:ea typeface="Neue Montreal Medium Italics"/>
                <a:cs typeface="Neue Montreal Medium Italics"/>
                <a:sym typeface="Neue Montreal Medium Italics"/>
              </a:rPr>
              <a:t>objectifs</a:t>
            </a:r>
          </a:p>
        </p:txBody>
      </p:sp>
      <p:sp>
        <p:nvSpPr>
          <p:cNvPr id="12" name="TextBox 12"/>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3 of 18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3304" y="8224921"/>
            <a:ext cx="18521304" cy="2070842"/>
            <a:chOff x="0" y="0"/>
            <a:chExt cx="5198849" cy="750883"/>
          </a:xfrm>
        </p:grpSpPr>
        <p:sp>
          <p:nvSpPr>
            <p:cNvPr id="3" name="Freeform 3"/>
            <p:cNvSpPr/>
            <p:nvPr/>
          </p:nvSpPr>
          <p:spPr>
            <a:xfrm>
              <a:off x="0" y="0"/>
              <a:ext cx="5198849" cy="750883"/>
            </a:xfrm>
            <a:custGeom>
              <a:avLst/>
              <a:gdLst/>
              <a:ahLst/>
              <a:cxnLst/>
              <a:rect l="l" t="t" r="r" b="b"/>
              <a:pathLst>
                <a:path w="5198849" h="750883">
                  <a:moveTo>
                    <a:pt x="0" y="0"/>
                  </a:moveTo>
                  <a:lnTo>
                    <a:pt x="5198849" y="0"/>
                  </a:lnTo>
                  <a:lnTo>
                    <a:pt x="5198849" y="750883"/>
                  </a:lnTo>
                  <a:lnTo>
                    <a:pt x="0" y="750883"/>
                  </a:lnTo>
                  <a:close/>
                </a:path>
              </a:pathLst>
            </a:custGeom>
            <a:gradFill rotWithShape="1">
              <a:gsLst>
                <a:gs pos="0">
                  <a:srgbClr val="E19ADB">
                    <a:alpha val="100000"/>
                  </a:srgbClr>
                </a:gs>
                <a:gs pos="100000">
                  <a:srgbClr val="004AAD">
                    <a:alpha val="100000"/>
                  </a:srgbClr>
                </a:gs>
              </a:gsLst>
              <a:lin ang="0"/>
            </a:gradFill>
          </p:spPr>
          <p:txBody>
            <a:bodyPr/>
            <a:lstStyle/>
            <a:p>
              <a:endParaRPr lang="fr-FR"/>
            </a:p>
          </p:txBody>
        </p:sp>
        <p:sp>
          <p:nvSpPr>
            <p:cNvPr id="4" name="TextBox 4"/>
            <p:cNvSpPr txBox="1"/>
            <p:nvPr/>
          </p:nvSpPr>
          <p:spPr>
            <a:xfrm>
              <a:off x="0" y="0"/>
              <a:ext cx="5198849" cy="750883"/>
            </a:xfrm>
            <a:prstGeom prst="rect">
              <a:avLst/>
            </a:prstGeom>
          </p:spPr>
          <p:txBody>
            <a:bodyPr lIns="50800" tIns="50800" rIns="50800" bIns="50800" rtlCol="0" anchor="ctr"/>
            <a:lstStyle/>
            <a:p>
              <a:pPr algn="ctr">
                <a:lnSpc>
                  <a:spcPts val="2639"/>
                </a:lnSpc>
              </a:pPr>
              <a:endParaRPr/>
            </a:p>
          </p:txBody>
        </p:sp>
      </p:grpSp>
      <p:sp>
        <p:nvSpPr>
          <p:cNvPr id="5" name="AutoShape 5"/>
          <p:cNvSpPr/>
          <p:nvPr/>
        </p:nvSpPr>
        <p:spPr>
          <a:xfrm>
            <a:off x="10405865" y="6804952"/>
            <a:ext cx="3179942" cy="0"/>
          </a:xfrm>
          <a:prstGeom prst="line">
            <a:avLst/>
          </a:prstGeom>
          <a:ln w="38100" cap="flat">
            <a:solidFill>
              <a:srgbClr val="000000"/>
            </a:solidFill>
            <a:prstDash val="solid"/>
            <a:headEnd type="none" w="sm" len="sm"/>
            <a:tailEnd type="none" w="sm" len="sm"/>
          </a:ln>
        </p:spPr>
        <p:txBody>
          <a:bodyPr/>
          <a:lstStyle/>
          <a:p>
            <a:endParaRPr lang="fr-FR"/>
          </a:p>
        </p:txBody>
      </p:sp>
      <p:sp>
        <p:nvSpPr>
          <p:cNvPr id="6" name="Freeform 6"/>
          <p:cNvSpPr/>
          <p:nvPr/>
        </p:nvSpPr>
        <p:spPr>
          <a:xfrm>
            <a:off x="17069067" y="9361809"/>
            <a:ext cx="787754" cy="787754"/>
          </a:xfrm>
          <a:custGeom>
            <a:avLst/>
            <a:gdLst/>
            <a:ahLst/>
            <a:cxnLst/>
            <a:rect l="l" t="t" r="r" b="b"/>
            <a:pathLst>
              <a:path w="787754" h="787754">
                <a:moveTo>
                  <a:pt x="0" y="0"/>
                </a:moveTo>
                <a:lnTo>
                  <a:pt x="787754" y="0"/>
                </a:lnTo>
                <a:lnTo>
                  <a:pt x="787754" y="787754"/>
                </a:lnTo>
                <a:lnTo>
                  <a:pt x="0" y="787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Freeform 7"/>
          <p:cNvSpPr/>
          <p:nvPr/>
        </p:nvSpPr>
        <p:spPr>
          <a:xfrm flipV="1">
            <a:off x="0" y="15351"/>
            <a:ext cx="2879075" cy="3065176"/>
          </a:xfrm>
          <a:custGeom>
            <a:avLst/>
            <a:gdLst/>
            <a:ahLst/>
            <a:cxnLst/>
            <a:rect l="l" t="t" r="r" b="b"/>
            <a:pathLst>
              <a:path w="5081733" h="4827647">
                <a:moveTo>
                  <a:pt x="0" y="4827646"/>
                </a:moveTo>
                <a:lnTo>
                  <a:pt x="5081733" y="4827646"/>
                </a:lnTo>
                <a:lnTo>
                  <a:pt x="5081733" y="0"/>
                </a:lnTo>
                <a:lnTo>
                  <a:pt x="0" y="0"/>
                </a:lnTo>
                <a:lnTo>
                  <a:pt x="0" y="482764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Freeform 8"/>
          <p:cNvSpPr/>
          <p:nvPr/>
        </p:nvSpPr>
        <p:spPr>
          <a:xfrm>
            <a:off x="3953537" y="5143500"/>
            <a:ext cx="2423896" cy="2257253"/>
          </a:xfrm>
          <a:custGeom>
            <a:avLst/>
            <a:gdLst/>
            <a:ahLst/>
            <a:cxnLst/>
            <a:rect l="l" t="t" r="r" b="b"/>
            <a:pathLst>
              <a:path w="2423896" h="2257253">
                <a:moveTo>
                  <a:pt x="0" y="0"/>
                </a:moveTo>
                <a:lnTo>
                  <a:pt x="2423896" y="0"/>
                </a:lnTo>
                <a:lnTo>
                  <a:pt x="2423896" y="2257253"/>
                </a:lnTo>
                <a:lnTo>
                  <a:pt x="0" y="2257253"/>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fr-FR"/>
          </a:p>
        </p:txBody>
      </p:sp>
      <p:sp>
        <p:nvSpPr>
          <p:cNvPr id="9" name="Freeform 9"/>
          <p:cNvSpPr/>
          <p:nvPr/>
        </p:nvSpPr>
        <p:spPr>
          <a:xfrm>
            <a:off x="775058" y="2530897"/>
            <a:ext cx="3178479" cy="3178479"/>
          </a:xfrm>
          <a:custGeom>
            <a:avLst/>
            <a:gdLst/>
            <a:ahLst/>
            <a:cxnLst/>
            <a:rect l="l" t="t" r="r" b="b"/>
            <a:pathLst>
              <a:path w="3178479" h="3178479">
                <a:moveTo>
                  <a:pt x="0" y="0"/>
                </a:moveTo>
                <a:lnTo>
                  <a:pt x="3178479" y="0"/>
                </a:lnTo>
                <a:lnTo>
                  <a:pt x="3178479" y="3178479"/>
                </a:lnTo>
                <a:lnTo>
                  <a:pt x="0" y="3178479"/>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fr-FR"/>
          </a:p>
        </p:txBody>
      </p:sp>
      <p:sp>
        <p:nvSpPr>
          <p:cNvPr id="10" name="Freeform 10"/>
          <p:cNvSpPr/>
          <p:nvPr/>
        </p:nvSpPr>
        <p:spPr>
          <a:xfrm>
            <a:off x="4580391" y="5709376"/>
            <a:ext cx="4563609" cy="2853913"/>
          </a:xfrm>
          <a:custGeom>
            <a:avLst/>
            <a:gdLst/>
            <a:ahLst/>
            <a:cxnLst/>
            <a:rect l="l" t="t" r="r" b="b"/>
            <a:pathLst>
              <a:path w="4563609" h="2853913">
                <a:moveTo>
                  <a:pt x="0" y="0"/>
                </a:moveTo>
                <a:lnTo>
                  <a:pt x="4563609" y="0"/>
                </a:lnTo>
                <a:lnTo>
                  <a:pt x="4563609" y="2853913"/>
                </a:lnTo>
                <a:lnTo>
                  <a:pt x="0" y="2853913"/>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fr-FR"/>
          </a:p>
        </p:txBody>
      </p:sp>
      <p:sp>
        <p:nvSpPr>
          <p:cNvPr id="11" name="Freeform 11"/>
          <p:cNvSpPr/>
          <p:nvPr/>
        </p:nvSpPr>
        <p:spPr>
          <a:xfrm>
            <a:off x="5859830" y="2736564"/>
            <a:ext cx="2767144" cy="2767144"/>
          </a:xfrm>
          <a:custGeom>
            <a:avLst/>
            <a:gdLst/>
            <a:ahLst/>
            <a:cxnLst/>
            <a:rect l="l" t="t" r="r" b="b"/>
            <a:pathLst>
              <a:path w="2767144" h="2767144">
                <a:moveTo>
                  <a:pt x="0" y="0"/>
                </a:moveTo>
                <a:lnTo>
                  <a:pt x="2767144" y="0"/>
                </a:lnTo>
                <a:lnTo>
                  <a:pt x="2767144" y="2767144"/>
                </a:lnTo>
                <a:lnTo>
                  <a:pt x="0" y="2767144"/>
                </a:lnTo>
                <a:lnTo>
                  <a:pt x="0" y="0"/>
                </a:lnTo>
                <a:close/>
              </a:path>
            </a:pathLst>
          </a:custGeom>
          <a:blipFill>
            <a:blip r:embed="rId9"/>
            <a:stretch>
              <a:fillRect/>
            </a:stretch>
          </a:blipFill>
        </p:spPr>
        <p:txBody>
          <a:bodyPr/>
          <a:lstStyle/>
          <a:p>
            <a:endParaRPr lang="fr-FR"/>
          </a:p>
        </p:txBody>
      </p:sp>
      <p:sp>
        <p:nvSpPr>
          <p:cNvPr id="12" name="Freeform 12"/>
          <p:cNvSpPr/>
          <p:nvPr/>
        </p:nvSpPr>
        <p:spPr>
          <a:xfrm>
            <a:off x="387529" y="5503708"/>
            <a:ext cx="3953537" cy="3953537"/>
          </a:xfrm>
          <a:custGeom>
            <a:avLst/>
            <a:gdLst/>
            <a:ahLst/>
            <a:cxnLst/>
            <a:rect l="l" t="t" r="r" b="b"/>
            <a:pathLst>
              <a:path w="3953537" h="3953537">
                <a:moveTo>
                  <a:pt x="0" y="0"/>
                </a:moveTo>
                <a:lnTo>
                  <a:pt x="3953537" y="0"/>
                </a:lnTo>
                <a:lnTo>
                  <a:pt x="3953537" y="3953537"/>
                </a:lnTo>
                <a:lnTo>
                  <a:pt x="0" y="3953537"/>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fr-FR"/>
          </a:p>
        </p:txBody>
      </p:sp>
      <p:sp>
        <p:nvSpPr>
          <p:cNvPr id="13" name="TextBox 13"/>
          <p:cNvSpPr txBox="1"/>
          <p:nvPr/>
        </p:nvSpPr>
        <p:spPr>
          <a:xfrm>
            <a:off x="5659952" y="1062448"/>
            <a:ext cx="11259085" cy="1186042"/>
          </a:xfrm>
          <a:prstGeom prst="rect">
            <a:avLst/>
          </a:prstGeom>
        </p:spPr>
        <p:txBody>
          <a:bodyPr lIns="0" tIns="0" rIns="0" bIns="0" rtlCol="0" anchor="t">
            <a:spAutoFit/>
          </a:bodyPr>
          <a:lstStyle/>
          <a:p>
            <a:pPr algn="r">
              <a:lnSpc>
                <a:spcPts val="8977"/>
              </a:lnSpc>
            </a:pPr>
            <a:r>
              <a:rPr lang="en-US" sz="8889" b="1" i="1" spc="-373">
                <a:solidFill>
                  <a:srgbClr val="193D70"/>
                </a:solidFill>
                <a:latin typeface="Neue Montreal Medium Italics"/>
                <a:ea typeface="Neue Montreal Medium Italics"/>
                <a:cs typeface="Neue Montreal Medium Italics"/>
                <a:sym typeface="Neue Montreal Medium Italics"/>
              </a:rPr>
              <a:t>Architecture matérielle</a:t>
            </a:r>
          </a:p>
        </p:txBody>
      </p:sp>
      <p:sp>
        <p:nvSpPr>
          <p:cNvPr id="14" name="TextBox 14"/>
          <p:cNvSpPr txBox="1"/>
          <p:nvPr/>
        </p:nvSpPr>
        <p:spPr>
          <a:xfrm>
            <a:off x="9708668" y="3446257"/>
            <a:ext cx="7754276" cy="3124200"/>
          </a:xfrm>
          <a:prstGeom prst="rect">
            <a:avLst/>
          </a:prstGeom>
        </p:spPr>
        <p:txBody>
          <a:bodyPr lIns="0" tIns="0" rIns="0" bIns="0" rtlCol="0" anchor="t">
            <a:spAutoFit/>
          </a:bodyPr>
          <a:lstStyle/>
          <a:p>
            <a:pPr algn="l">
              <a:lnSpc>
                <a:spcPts val="3479"/>
              </a:lnSpc>
            </a:pPr>
            <a:r>
              <a:rPr lang="en-US" sz="2899">
                <a:solidFill>
                  <a:srgbClr val="000000"/>
                </a:solidFill>
                <a:latin typeface="ITC Cheltenham Condensed"/>
                <a:ea typeface="ITC Cheltenham Condensed"/>
                <a:cs typeface="ITC Cheltenham Condensed"/>
                <a:sym typeface="ITC Cheltenham Condensed"/>
              </a:rPr>
              <a:t>STM32F407G DISCOVERY</a:t>
            </a:r>
          </a:p>
          <a:p>
            <a:pPr algn="l">
              <a:lnSpc>
                <a:spcPts val="3479"/>
              </a:lnSpc>
            </a:pPr>
            <a:r>
              <a:rPr lang="en-US" sz="2899">
                <a:solidFill>
                  <a:srgbClr val="000000"/>
                </a:solidFill>
                <a:latin typeface="ITC Cheltenham Condensed"/>
                <a:ea typeface="ITC Cheltenham Condensed"/>
                <a:cs typeface="ITC Cheltenham Condensed"/>
                <a:sym typeface="ITC Cheltenham Condensed"/>
              </a:rPr>
              <a:t>3 DIODES LEDS</a:t>
            </a:r>
          </a:p>
          <a:p>
            <a:pPr algn="l">
              <a:lnSpc>
                <a:spcPts val="3479"/>
              </a:lnSpc>
            </a:pPr>
            <a:r>
              <a:rPr lang="en-US" sz="2899">
                <a:solidFill>
                  <a:srgbClr val="000000"/>
                </a:solidFill>
                <a:latin typeface="ITC Cheltenham Condensed"/>
                <a:ea typeface="ITC Cheltenham Condensed"/>
                <a:cs typeface="ITC Cheltenham Condensed"/>
                <a:sym typeface="ITC Cheltenham Condensed"/>
              </a:rPr>
              <a:t>2 POTENTIOMETRES</a:t>
            </a:r>
          </a:p>
          <a:p>
            <a:pPr algn="l">
              <a:lnSpc>
                <a:spcPts val="3479"/>
              </a:lnSpc>
            </a:pPr>
            <a:r>
              <a:rPr lang="en-US" sz="2899">
                <a:solidFill>
                  <a:srgbClr val="000000"/>
                </a:solidFill>
                <a:latin typeface="ITC Cheltenham Condensed"/>
                <a:ea typeface="ITC Cheltenham Condensed"/>
                <a:cs typeface="ITC Cheltenham Condensed"/>
                <a:sym typeface="ITC Cheltenham Condensed"/>
              </a:rPr>
              <a:t>FILS</a:t>
            </a:r>
          </a:p>
          <a:p>
            <a:pPr algn="l">
              <a:lnSpc>
                <a:spcPts val="3479"/>
              </a:lnSpc>
            </a:pPr>
            <a:r>
              <a:rPr lang="en-US" sz="2899">
                <a:solidFill>
                  <a:srgbClr val="000000"/>
                </a:solidFill>
                <a:latin typeface="ITC Cheltenham Condensed"/>
                <a:ea typeface="ITC Cheltenham Condensed"/>
                <a:cs typeface="ITC Cheltenham Condensed"/>
                <a:sym typeface="ITC Cheltenham Condensed"/>
              </a:rPr>
              <a:t>PLAQUE A ESSAI</a:t>
            </a:r>
          </a:p>
          <a:p>
            <a:pPr algn="l">
              <a:lnSpc>
                <a:spcPts val="3479"/>
              </a:lnSpc>
            </a:pPr>
            <a:r>
              <a:rPr lang="en-US" sz="2899">
                <a:solidFill>
                  <a:srgbClr val="000000"/>
                </a:solidFill>
                <a:latin typeface="ITC Cheltenham Condensed"/>
                <a:ea typeface="ITC Cheltenham Condensed"/>
                <a:cs typeface="ITC Cheltenham Condensed"/>
                <a:sym typeface="ITC Cheltenham Condensed"/>
              </a:rPr>
              <a:t>Module adaptateur série FT232RL FTDI USB vers TTL</a:t>
            </a:r>
          </a:p>
          <a:p>
            <a:pPr algn="l">
              <a:lnSpc>
                <a:spcPts val="3479"/>
              </a:lnSpc>
            </a:pPr>
            <a:r>
              <a:rPr lang="en-US" sz="2899">
                <a:solidFill>
                  <a:srgbClr val="000000"/>
                </a:solidFill>
                <a:latin typeface="ITC Cheltenham Condensed"/>
                <a:ea typeface="ITC Cheltenham Condensed"/>
                <a:cs typeface="ITC Cheltenham Condensed"/>
                <a:sym typeface="ITC Cheltenham Condensed"/>
              </a:rPr>
              <a:t>2 CABLES DE TELEVERSEMENT </a:t>
            </a:r>
          </a:p>
        </p:txBody>
      </p:sp>
      <p:sp>
        <p:nvSpPr>
          <p:cNvPr id="15" name="TextBox 15"/>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Canva Sans"/>
                <a:ea typeface="Canva Sans"/>
                <a:cs typeface="Canva Sans"/>
                <a:sym typeface="Canva Sans"/>
              </a:rPr>
              <a:t>Page 4 of 18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10505"/>
            <a:ext cx="18288000" cy="2476496"/>
            <a:chOff x="0" y="0"/>
            <a:chExt cx="5198849" cy="750883"/>
          </a:xfrm>
        </p:grpSpPr>
        <p:sp>
          <p:nvSpPr>
            <p:cNvPr id="3" name="Freeform 3"/>
            <p:cNvSpPr/>
            <p:nvPr/>
          </p:nvSpPr>
          <p:spPr>
            <a:xfrm>
              <a:off x="0" y="0"/>
              <a:ext cx="5198849" cy="750883"/>
            </a:xfrm>
            <a:custGeom>
              <a:avLst/>
              <a:gdLst/>
              <a:ahLst/>
              <a:cxnLst/>
              <a:rect l="l" t="t" r="r" b="b"/>
              <a:pathLst>
                <a:path w="5198849" h="750883">
                  <a:moveTo>
                    <a:pt x="0" y="0"/>
                  </a:moveTo>
                  <a:lnTo>
                    <a:pt x="5198849" y="0"/>
                  </a:lnTo>
                  <a:lnTo>
                    <a:pt x="5198849" y="750883"/>
                  </a:lnTo>
                  <a:lnTo>
                    <a:pt x="0" y="750883"/>
                  </a:lnTo>
                  <a:close/>
                </a:path>
              </a:pathLst>
            </a:custGeom>
            <a:gradFill rotWithShape="1">
              <a:gsLst>
                <a:gs pos="0">
                  <a:srgbClr val="E19ADB">
                    <a:alpha val="100000"/>
                  </a:srgbClr>
                </a:gs>
                <a:gs pos="100000">
                  <a:srgbClr val="004AAD">
                    <a:alpha val="100000"/>
                  </a:srgbClr>
                </a:gs>
              </a:gsLst>
              <a:lin ang="0"/>
            </a:gradFill>
          </p:spPr>
          <p:txBody>
            <a:bodyPr/>
            <a:lstStyle/>
            <a:p>
              <a:endParaRPr lang="fr-FR"/>
            </a:p>
          </p:txBody>
        </p:sp>
        <p:sp>
          <p:nvSpPr>
            <p:cNvPr id="4" name="TextBox 4"/>
            <p:cNvSpPr txBox="1"/>
            <p:nvPr/>
          </p:nvSpPr>
          <p:spPr>
            <a:xfrm>
              <a:off x="0" y="0"/>
              <a:ext cx="5198849" cy="750883"/>
            </a:xfrm>
            <a:prstGeom prst="rect">
              <a:avLst/>
            </a:prstGeom>
          </p:spPr>
          <p:txBody>
            <a:bodyPr lIns="50800" tIns="50800" rIns="50800" bIns="50800" rtlCol="0" anchor="ctr"/>
            <a:lstStyle/>
            <a:p>
              <a:pPr algn="ctr">
                <a:lnSpc>
                  <a:spcPts val="2639"/>
                </a:lnSpc>
              </a:pPr>
              <a:endParaRPr/>
            </a:p>
          </p:txBody>
        </p:sp>
      </p:grpSp>
      <p:sp>
        <p:nvSpPr>
          <p:cNvPr id="5" name="AutoShape 5"/>
          <p:cNvSpPr/>
          <p:nvPr/>
        </p:nvSpPr>
        <p:spPr>
          <a:xfrm>
            <a:off x="11112629" y="6599880"/>
            <a:ext cx="2355022" cy="0"/>
          </a:xfrm>
          <a:prstGeom prst="line">
            <a:avLst/>
          </a:prstGeom>
          <a:ln w="47625" cap="flat">
            <a:solidFill>
              <a:srgbClr val="000000"/>
            </a:solidFill>
            <a:prstDash val="solid"/>
            <a:headEnd type="none" w="sm" len="sm"/>
            <a:tailEnd type="none" w="sm" len="sm"/>
          </a:ln>
        </p:spPr>
        <p:txBody>
          <a:bodyPr/>
          <a:lstStyle/>
          <a:p>
            <a:endParaRPr lang="fr-FR"/>
          </a:p>
        </p:txBody>
      </p:sp>
      <p:sp>
        <p:nvSpPr>
          <p:cNvPr id="6" name="Freeform 6"/>
          <p:cNvSpPr/>
          <p:nvPr/>
        </p:nvSpPr>
        <p:spPr>
          <a:xfrm>
            <a:off x="17069067" y="9361809"/>
            <a:ext cx="787754" cy="787754"/>
          </a:xfrm>
          <a:custGeom>
            <a:avLst/>
            <a:gdLst/>
            <a:ahLst/>
            <a:cxnLst/>
            <a:rect l="l" t="t" r="r" b="b"/>
            <a:pathLst>
              <a:path w="787754" h="787754">
                <a:moveTo>
                  <a:pt x="0" y="0"/>
                </a:moveTo>
                <a:lnTo>
                  <a:pt x="787754" y="0"/>
                </a:lnTo>
                <a:lnTo>
                  <a:pt x="787754" y="787754"/>
                </a:lnTo>
                <a:lnTo>
                  <a:pt x="0" y="7877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Freeform 7"/>
          <p:cNvSpPr/>
          <p:nvPr/>
        </p:nvSpPr>
        <p:spPr>
          <a:xfrm flipV="1">
            <a:off x="0" y="266699"/>
            <a:ext cx="2879075" cy="2813827"/>
          </a:xfrm>
          <a:custGeom>
            <a:avLst/>
            <a:gdLst/>
            <a:ahLst/>
            <a:cxnLst/>
            <a:rect l="l" t="t" r="r" b="b"/>
            <a:pathLst>
              <a:path w="5081733" h="4827647">
                <a:moveTo>
                  <a:pt x="0" y="4827646"/>
                </a:moveTo>
                <a:lnTo>
                  <a:pt x="5081733" y="4827646"/>
                </a:lnTo>
                <a:lnTo>
                  <a:pt x="5081733" y="0"/>
                </a:lnTo>
                <a:lnTo>
                  <a:pt x="0" y="0"/>
                </a:lnTo>
                <a:lnTo>
                  <a:pt x="0" y="482764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Freeform 8"/>
          <p:cNvSpPr/>
          <p:nvPr/>
        </p:nvSpPr>
        <p:spPr>
          <a:xfrm>
            <a:off x="338208" y="3897721"/>
            <a:ext cx="3973872" cy="1986936"/>
          </a:xfrm>
          <a:custGeom>
            <a:avLst/>
            <a:gdLst/>
            <a:ahLst/>
            <a:cxnLst/>
            <a:rect l="l" t="t" r="r" b="b"/>
            <a:pathLst>
              <a:path w="3973872" h="1986936">
                <a:moveTo>
                  <a:pt x="0" y="0"/>
                </a:moveTo>
                <a:lnTo>
                  <a:pt x="3973872" y="0"/>
                </a:lnTo>
                <a:lnTo>
                  <a:pt x="3973872" y="1986936"/>
                </a:lnTo>
                <a:lnTo>
                  <a:pt x="0" y="1986936"/>
                </a:lnTo>
                <a:lnTo>
                  <a:pt x="0" y="0"/>
                </a:lnTo>
                <a:close/>
              </a:path>
            </a:pathLst>
          </a:custGeom>
          <a:blipFill>
            <a:blip r:embed="rId6"/>
            <a:stretch>
              <a:fillRect/>
            </a:stretch>
          </a:blipFill>
        </p:spPr>
        <p:txBody>
          <a:bodyPr/>
          <a:lstStyle/>
          <a:p>
            <a:endParaRPr lang="fr-FR"/>
          </a:p>
        </p:txBody>
      </p:sp>
      <p:sp>
        <p:nvSpPr>
          <p:cNvPr id="9" name="Freeform 9"/>
          <p:cNvSpPr/>
          <p:nvPr/>
        </p:nvSpPr>
        <p:spPr>
          <a:xfrm>
            <a:off x="4488665" y="6244415"/>
            <a:ext cx="4056885" cy="2281998"/>
          </a:xfrm>
          <a:custGeom>
            <a:avLst/>
            <a:gdLst/>
            <a:ahLst/>
            <a:cxnLst/>
            <a:rect l="l" t="t" r="r" b="b"/>
            <a:pathLst>
              <a:path w="4056885" h="2281998">
                <a:moveTo>
                  <a:pt x="0" y="0"/>
                </a:moveTo>
                <a:lnTo>
                  <a:pt x="4056885" y="0"/>
                </a:lnTo>
                <a:lnTo>
                  <a:pt x="4056885" y="2281997"/>
                </a:lnTo>
                <a:lnTo>
                  <a:pt x="0" y="2281997"/>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fr-FR"/>
          </a:p>
        </p:txBody>
      </p:sp>
      <p:sp>
        <p:nvSpPr>
          <p:cNvPr id="10" name="Freeform 10"/>
          <p:cNvSpPr/>
          <p:nvPr/>
        </p:nvSpPr>
        <p:spPr>
          <a:xfrm>
            <a:off x="6517108" y="3663076"/>
            <a:ext cx="2221581" cy="2221581"/>
          </a:xfrm>
          <a:custGeom>
            <a:avLst/>
            <a:gdLst/>
            <a:ahLst/>
            <a:cxnLst/>
            <a:rect l="l" t="t" r="r" b="b"/>
            <a:pathLst>
              <a:path w="2221581" h="2221581">
                <a:moveTo>
                  <a:pt x="0" y="0"/>
                </a:moveTo>
                <a:lnTo>
                  <a:pt x="2221581" y="0"/>
                </a:lnTo>
                <a:lnTo>
                  <a:pt x="2221581" y="2221581"/>
                </a:lnTo>
                <a:lnTo>
                  <a:pt x="0" y="2221581"/>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fr-FR"/>
          </a:p>
        </p:txBody>
      </p:sp>
      <p:sp>
        <p:nvSpPr>
          <p:cNvPr id="11" name="Freeform 11"/>
          <p:cNvSpPr/>
          <p:nvPr/>
        </p:nvSpPr>
        <p:spPr>
          <a:xfrm>
            <a:off x="-233304" y="6269052"/>
            <a:ext cx="4259170" cy="2257360"/>
          </a:xfrm>
          <a:custGeom>
            <a:avLst/>
            <a:gdLst/>
            <a:ahLst/>
            <a:cxnLst/>
            <a:rect l="l" t="t" r="r" b="b"/>
            <a:pathLst>
              <a:path w="4259170" h="2257360">
                <a:moveTo>
                  <a:pt x="0" y="0"/>
                </a:moveTo>
                <a:lnTo>
                  <a:pt x="4259169" y="0"/>
                </a:lnTo>
                <a:lnTo>
                  <a:pt x="4259169" y="2257360"/>
                </a:lnTo>
                <a:lnTo>
                  <a:pt x="0" y="2257360"/>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fr-FR"/>
          </a:p>
        </p:txBody>
      </p:sp>
      <p:sp>
        <p:nvSpPr>
          <p:cNvPr id="12" name="TextBox 12"/>
          <p:cNvSpPr txBox="1"/>
          <p:nvPr/>
        </p:nvSpPr>
        <p:spPr>
          <a:xfrm>
            <a:off x="5255992" y="1564605"/>
            <a:ext cx="11599348" cy="1236304"/>
          </a:xfrm>
          <a:prstGeom prst="rect">
            <a:avLst/>
          </a:prstGeom>
        </p:spPr>
        <p:txBody>
          <a:bodyPr lIns="0" tIns="0" rIns="0" bIns="0" rtlCol="0" anchor="t">
            <a:spAutoFit/>
          </a:bodyPr>
          <a:lstStyle/>
          <a:p>
            <a:pPr algn="r">
              <a:lnSpc>
                <a:spcPts val="9249"/>
              </a:lnSpc>
            </a:pPr>
            <a:r>
              <a:rPr lang="en-US" sz="9157" b="1" i="1" spc="-384">
                <a:solidFill>
                  <a:srgbClr val="193D70"/>
                </a:solidFill>
                <a:latin typeface="Neue Montreal Medium Italics"/>
                <a:ea typeface="Neue Montreal Medium Italics"/>
                <a:cs typeface="Neue Montreal Medium Italics"/>
                <a:sym typeface="Neue Montreal Medium Italics"/>
              </a:rPr>
              <a:t>Architecture logicielle</a:t>
            </a:r>
          </a:p>
        </p:txBody>
      </p:sp>
      <p:sp>
        <p:nvSpPr>
          <p:cNvPr id="13" name="TextBox 13"/>
          <p:cNvSpPr txBox="1"/>
          <p:nvPr/>
        </p:nvSpPr>
        <p:spPr>
          <a:xfrm>
            <a:off x="11112629" y="4335463"/>
            <a:ext cx="5742711" cy="2242105"/>
          </a:xfrm>
          <a:prstGeom prst="rect">
            <a:avLst/>
          </a:prstGeom>
        </p:spPr>
        <p:txBody>
          <a:bodyPr lIns="0" tIns="0" rIns="0" bIns="0" rtlCol="0" anchor="t">
            <a:spAutoFit/>
          </a:bodyPr>
          <a:lstStyle/>
          <a:p>
            <a:pPr algn="l">
              <a:lnSpc>
                <a:spcPts val="3513"/>
              </a:lnSpc>
            </a:pPr>
            <a:r>
              <a:rPr lang="en-US" sz="2928">
                <a:solidFill>
                  <a:srgbClr val="000000"/>
                </a:solidFill>
                <a:latin typeface="ITC Cheltenham Condensed"/>
                <a:ea typeface="ITC Cheltenham Condensed"/>
                <a:cs typeface="ITC Cheltenham Condensed"/>
                <a:sym typeface="ITC Cheltenham Condensed"/>
              </a:rPr>
              <a:t>STM32 CUBE IDE </a:t>
            </a:r>
          </a:p>
          <a:p>
            <a:pPr algn="l">
              <a:lnSpc>
                <a:spcPts val="3513"/>
              </a:lnSpc>
            </a:pPr>
            <a:r>
              <a:rPr lang="en-US" sz="2928">
                <a:solidFill>
                  <a:srgbClr val="000000"/>
                </a:solidFill>
                <a:latin typeface="ITC Cheltenham Condensed"/>
                <a:ea typeface="ITC Cheltenham Condensed"/>
                <a:cs typeface="ITC Cheltenham Condensed"/>
                <a:sym typeface="ITC Cheltenham Condensed"/>
              </a:rPr>
              <a:t>MATLAB</a:t>
            </a:r>
          </a:p>
          <a:p>
            <a:pPr algn="l">
              <a:lnSpc>
                <a:spcPts val="3513"/>
              </a:lnSpc>
            </a:pPr>
            <a:r>
              <a:rPr lang="en-US" sz="2928">
                <a:solidFill>
                  <a:srgbClr val="000000"/>
                </a:solidFill>
                <a:latin typeface="ITC Cheltenham Condensed"/>
                <a:ea typeface="ITC Cheltenham Condensed"/>
                <a:cs typeface="ITC Cheltenham Condensed"/>
                <a:sym typeface="ITC Cheltenham Condensed"/>
              </a:rPr>
              <a:t>PYTHON</a:t>
            </a:r>
          </a:p>
          <a:p>
            <a:pPr algn="l">
              <a:lnSpc>
                <a:spcPts val="3513"/>
              </a:lnSpc>
            </a:pPr>
            <a:r>
              <a:rPr lang="en-US" sz="2928">
                <a:solidFill>
                  <a:srgbClr val="000000"/>
                </a:solidFill>
                <a:latin typeface="ITC Cheltenham Condensed"/>
                <a:ea typeface="ITC Cheltenham Condensed"/>
                <a:cs typeface="ITC Cheltenham Condensed"/>
                <a:sym typeface="ITC Cheltenham Condensed"/>
              </a:rPr>
              <a:t>PuTTY</a:t>
            </a:r>
          </a:p>
          <a:p>
            <a:pPr algn="l">
              <a:lnSpc>
                <a:spcPts val="3513"/>
              </a:lnSpc>
            </a:pPr>
            <a:endParaRPr lang="en-US" sz="2928">
              <a:solidFill>
                <a:srgbClr val="000000"/>
              </a:solidFill>
              <a:latin typeface="ITC Cheltenham Condensed"/>
              <a:ea typeface="ITC Cheltenham Condensed"/>
              <a:cs typeface="ITC Cheltenham Condensed"/>
              <a:sym typeface="ITC Cheltenham Condensed"/>
            </a:endParaRPr>
          </a:p>
        </p:txBody>
      </p:sp>
      <p:sp>
        <p:nvSpPr>
          <p:cNvPr id="14" name="TextBox 14"/>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5 of 18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573757"/>
            <a:ext cx="18288000" cy="2713243"/>
            <a:chOff x="0" y="0"/>
            <a:chExt cx="5198849" cy="699505"/>
          </a:xfrm>
        </p:grpSpPr>
        <p:sp>
          <p:nvSpPr>
            <p:cNvPr id="3" name="Freeform 3"/>
            <p:cNvSpPr/>
            <p:nvPr/>
          </p:nvSpPr>
          <p:spPr>
            <a:xfrm>
              <a:off x="0" y="0"/>
              <a:ext cx="5198849" cy="699505"/>
            </a:xfrm>
            <a:custGeom>
              <a:avLst/>
              <a:gdLst/>
              <a:ahLst/>
              <a:cxnLst/>
              <a:rect l="l" t="t" r="r" b="b"/>
              <a:pathLst>
                <a:path w="5198849" h="699505">
                  <a:moveTo>
                    <a:pt x="0" y="0"/>
                  </a:moveTo>
                  <a:lnTo>
                    <a:pt x="5198849" y="0"/>
                  </a:lnTo>
                  <a:lnTo>
                    <a:pt x="5198849" y="699505"/>
                  </a:lnTo>
                  <a:lnTo>
                    <a:pt x="0" y="699505"/>
                  </a:lnTo>
                  <a:close/>
                </a:path>
              </a:pathLst>
            </a:custGeom>
            <a:gradFill rotWithShape="1">
              <a:gsLst>
                <a:gs pos="0">
                  <a:srgbClr val="004AAD">
                    <a:alpha val="100000"/>
                  </a:srgbClr>
                </a:gs>
                <a:gs pos="100000">
                  <a:srgbClr val="F6A1DF">
                    <a:alpha val="100000"/>
                  </a:srgbClr>
                </a:gs>
              </a:gsLst>
              <a:lin ang="0"/>
            </a:gradFill>
          </p:spPr>
          <p:txBody>
            <a:bodyPr/>
            <a:lstStyle/>
            <a:p>
              <a:endParaRPr lang="fr-FR"/>
            </a:p>
          </p:txBody>
        </p:sp>
        <p:sp>
          <p:nvSpPr>
            <p:cNvPr id="4" name="TextBox 4"/>
            <p:cNvSpPr txBox="1"/>
            <p:nvPr/>
          </p:nvSpPr>
          <p:spPr>
            <a:xfrm>
              <a:off x="0" y="0"/>
              <a:ext cx="5198849" cy="699505"/>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a:off x="10297953" y="0"/>
            <a:ext cx="7985131" cy="7892007"/>
          </a:xfrm>
          <a:custGeom>
            <a:avLst/>
            <a:gdLst/>
            <a:ahLst/>
            <a:cxnLst/>
            <a:rect l="l" t="t" r="r" b="b"/>
            <a:pathLst>
              <a:path w="7985131" h="7892007">
                <a:moveTo>
                  <a:pt x="0" y="0"/>
                </a:moveTo>
                <a:lnTo>
                  <a:pt x="7985131" y="0"/>
                </a:lnTo>
                <a:lnTo>
                  <a:pt x="7985131" y="7892007"/>
                </a:lnTo>
                <a:lnTo>
                  <a:pt x="0" y="7892007"/>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endParaRPr lang="fr-FR"/>
          </a:p>
        </p:txBody>
      </p:sp>
      <p:sp>
        <p:nvSpPr>
          <p:cNvPr id="6" name="AutoShape 6"/>
          <p:cNvSpPr/>
          <p:nvPr/>
        </p:nvSpPr>
        <p:spPr>
          <a:xfrm>
            <a:off x="7239000" y="7437995"/>
            <a:ext cx="2523240" cy="0"/>
          </a:xfrm>
          <a:prstGeom prst="line">
            <a:avLst/>
          </a:prstGeom>
          <a:ln w="38100" cap="flat">
            <a:solidFill>
              <a:srgbClr val="000000"/>
            </a:solidFill>
            <a:prstDash val="solid"/>
            <a:headEnd type="none" w="sm" len="sm"/>
            <a:tailEnd type="none" w="sm" len="sm"/>
          </a:ln>
        </p:spPr>
        <p:txBody>
          <a:bodyPr/>
          <a:lstStyle/>
          <a:p>
            <a:endParaRPr lang="fr-FR"/>
          </a:p>
        </p:txBody>
      </p:sp>
      <p:sp>
        <p:nvSpPr>
          <p:cNvPr id="7" name="Freeform 7"/>
          <p:cNvSpPr/>
          <p:nvPr/>
        </p:nvSpPr>
        <p:spPr>
          <a:xfrm>
            <a:off x="17123681" y="9222867"/>
            <a:ext cx="787754" cy="787754"/>
          </a:xfrm>
          <a:custGeom>
            <a:avLst/>
            <a:gdLst/>
            <a:ahLst/>
            <a:cxnLst/>
            <a:rect l="l" t="t" r="r" b="b"/>
            <a:pathLst>
              <a:path w="787754" h="787754">
                <a:moveTo>
                  <a:pt x="0" y="0"/>
                </a:moveTo>
                <a:lnTo>
                  <a:pt x="787754" y="0"/>
                </a:lnTo>
                <a:lnTo>
                  <a:pt x="787754" y="787754"/>
                </a:lnTo>
                <a:lnTo>
                  <a:pt x="0" y="7877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8" name="Freeform 8"/>
          <p:cNvSpPr/>
          <p:nvPr/>
        </p:nvSpPr>
        <p:spPr>
          <a:xfrm flipV="1">
            <a:off x="0" y="0"/>
            <a:ext cx="2452406" cy="2544557"/>
          </a:xfrm>
          <a:custGeom>
            <a:avLst/>
            <a:gdLst/>
            <a:ahLst/>
            <a:cxnLst/>
            <a:rect l="l" t="t" r="r" b="b"/>
            <a:pathLst>
              <a:path w="5081733" h="4827647">
                <a:moveTo>
                  <a:pt x="0" y="4827647"/>
                </a:moveTo>
                <a:lnTo>
                  <a:pt x="5081733" y="4827647"/>
                </a:lnTo>
                <a:lnTo>
                  <a:pt x="5081733" y="0"/>
                </a:lnTo>
                <a:lnTo>
                  <a:pt x="0" y="0"/>
                </a:lnTo>
                <a:lnTo>
                  <a:pt x="0" y="482764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9" name="TextBox 9"/>
          <p:cNvSpPr txBox="1"/>
          <p:nvPr/>
        </p:nvSpPr>
        <p:spPr>
          <a:xfrm>
            <a:off x="1837458" y="1181100"/>
            <a:ext cx="7161441" cy="2245016"/>
          </a:xfrm>
          <a:prstGeom prst="rect">
            <a:avLst/>
          </a:prstGeom>
        </p:spPr>
        <p:txBody>
          <a:bodyPr lIns="0" tIns="0" rIns="0" bIns="0" rtlCol="0" anchor="t">
            <a:spAutoFit/>
          </a:bodyPr>
          <a:lstStyle/>
          <a:p>
            <a:pPr algn="l">
              <a:lnSpc>
                <a:spcPts val="8650"/>
              </a:lnSpc>
            </a:pPr>
            <a:r>
              <a:rPr lang="en-US" sz="8564" b="1" i="1" spc="-359">
                <a:solidFill>
                  <a:srgbClr val="193D70"/>
                </a:solidFill>
                <a:latin typeface="Neue Montreal Medium Italics"/>
                <a:ea typeface="Neue Montreal Medium Italics"/>
                <a:cs typeface="Neue Montreal Medium Italics"/>
                <a:sym typeface="Neue Montreal Medium Italics"/>
              </a:rPr>
              <a:t> Principe de fonctionnement</a:t>
            </a:r>
          </a:p>
        </p:txBody>
      </p:sp>
      <p:sp>
        <p:nvSpPr>
          <p:cNvPr id="10" name="TextBox 10"/>
          <p:cNvSpPr txBox="1"/>
          <p:nvPr/>
        </p:nvSpPr>
        <p:spPr>
          <a:xfrm>
            <a:off x="721396" y="5029200"/>
            <a:ext cx="9762694" cy="2408795"/>
          </a:xfrm>
          <a:prstGeom prst="rect">
            <a:avLst/>
          </a:prstGeom>
        </p:spPr>
        <p:txBody>
          <a:bodyPr lIns="0" tIns="0" rIns="0" bIns="0" rtlCol="0" anchor="t">
            <a:spAutoFit/>
          </a:bodyPr>
          <a:lstStyle/>
          <a:p>
            <a:pPr marL="661185" lvl="1" indent="-330593" algn="l">
              <a:lnSpc>
                <a:spcPts val="4808"/>
              </a:lnSpc>
              <a:buFont typeface="Arial"/>
              <a:buChar char="•"/>
            </a:pPr>
            <a:r>
              <a:rPr lang="en-US" sz="3062" b="1" i="1" dirty="0" err="1">
                <a:solidFill>
                  <a:srgbClr val="000000"/>
                </a:solidFill>
                <a:latin typeface="Neue Montreal Medium Italics"/>
                <a:ea typeface="Neue Montreal Medium Italics"/>
                <a:cs typeface="Neue Montreal Medium Italics"/>
                <a:sym typeface="Neue Montreal Medium Italics"/>
              </a:rPr>
              <a:t>Génération</a:t>
            </a:r>
            <a:r>
              <a:rPr lang="en-US" sz="3062" b="1" i="1" dirty="0">
                <a:solidFill>
                  <a:srgbClr val="000000"/>
                </a:solidFill>
                <a:latin typeface="Neue Montreal Medium Italics"/>
                <a:ea typeface="Neue Montreal Medium Italics"/>
                <a:cs typeface="Neue Montreal Medium Italics"/>
                <a:sym typeface="Neue Montreal Medium Italics"/>
              </a:rPr>
              <a:t> d’un signal PWM  à </a:t>
            </a:r>
            <a:r>
              <a:rPr lang="en-US" sz="3062" b="1" i="1" dirty="0" err="1">
                <a:solidFill>
                  <a:srgbClr val="000000"/>
                </a:solidFill>
                <a:latin typeface="Neue Montreal Medium Italics"/>
                <a:ea typeface="Neue Montreal Medium Italics"/>
                <a:cs typeface="Neue Montreal Medium Italics"/>
                <a:sym typeface="Neue Montreal Medium Italics"/>
              </a:rPr>
              <a:t>paramètres</a:t>
            </a:r>
            <a:r>
              <a:rPr lang="en-US" sz="3062" b="1" i="1" dirty="0">
                <a:solidFill>
                  <a:srgbClr val="000000"/>
                </a:solidFill>
                <a:latin typeface="Neue Montreal Medium Italics"/>
                <a:ea typeface="Neue Montreal Medium Italics"/>
                <a:cs typeface="Neue Montreal Medium Italics"/>
                <a:sym typeface="Neue Montreal Medium Italics"/>
              </a:rPr>
              <a:t> variables</a:t>
            </a:r>
          </a:p>
          <a:p>
            <a:pPr marL="661185" lvl="1" indent="-330593" algn="l">
              <a:lnSpc>
                <a:spcPts val="4808"/>
              </a:lnSpc>
              <a:buFont typeface="Arial"/>
              <a:buChar char="•"/>
            </a:pPr>
            <a:r>
              <a:rPr lang="en-US" sz="3062" b="1" i="1" dirty="0">
                <a:solidFill>
                  <a:srgbClr val="000000"/>
                </a:solidFill>
                <a:latin typeface="Neue Montreal Medium Italics"/>
                <a:ea typeface="Neue Montreal Medium Italics"/>
                <a:cs typeface="Neue Montreal Medium Italics"/>
                <a:sym typeface="Neue Montreal Medium Italics"/>
              </a:rPr>
              <a:t>Conversion </a:t>
            </a:r>
            <a:r>
              <a:rPr lang="en-US" sz="3062" b="1" i="1" dirty="0" err="1">
                <a:solidFill>
                  <a:srgbClr val="000000"/>
                </a:solidFill>
                <a:latin typeface="Neue Montreal Medium Italics"/>
                <a:ea typeface="Neue Montreal Medium Italics"/>
                <a:cs typeface="Neue Montreal Medium Italics"/>
                <a:sym typeface="Neue Montreal Medium Italics"/>
              </a:rPr>
              <a:t>analogique</a:t>
            </a:r>
            <a:r>
              <a:rPr lang="en-US" sz="3062" b="1" i="1" dirty="0">
                <a:solidFill>
                  <a:srgbClr val="000000"/>
                </a:solidFill>
                <a:latin typeface="Neue Montreal Medium Italics"/>
                <a:ea typeface="Neue Montreal Medium Italics"/>
                <a:cs typeface="Neue Montreal Medium Italics"/>
                <a:sym typeface="Neue Montreal Medium Italics"/>
              </a:rPr>
              <a:t>-numérique (ADC)</a:t>
            </a:r>
          </a:p>
          <a:p>
            <a:pPr marL="661185" lvl="1" indent="-330593" algn="l">
              <a:lnSpc>
                <a:spcPts val="4808"/>
              </a:lnSpc>
              <a:buFont typeface="Arial"/>
              <a:buChar char="•"/>
            </a:pPr>
            <a:r>
              <a:rPr lang="en-US" sz="3062" b="1" i="1" dirty="0">
                <a:solidFill>
                  <a:srgbClr val="000000"/>
                </a:solidFill>
                <a:latin typeface="Neue Montreal Medium Italics"/>
                <a:ea typeface="Neue Montreal Medium Italics"/>
                <a:cs typeface="Neue Montreal Medium Italics"/>
                <a:sym typeface="Neue Montreal Medium Italics"/>
              </a:rPr>
              <a:t> </a:t>
            </a:r>
            <a:r>
              <a:rPr lang="en-US" sz="3062" b="1" i="1" dirty="0" err="1">
                <a:solidFill>
                  <a:srgbClr val="000000"/>
                </a:solidFill>
                <a:latin typeface="Neue Montreal Medium Italics"/>
                <a:ea typeface="Neue Montreal Medium Italics"/>
                <a:cs typeface="Neue Montreal Medium Italics"/>
                <a:sym typeface="Neue Montreal Medium Italics"/>
              </a:rPr>
              <a:t>Commande</a:t>
            </a:r>
            <a:r>
              <a:rPr lang="en-US" sz="3062" b="1" i="1" dirty="0">
                <a:solidFill>
                  <a:srgbClr val="000000"/>
                </a:solidFill>
                <a:latin typeface="Neue Montreal Medium Italics"/>
                <a:ea typeface="Neue Montreal Medium Italics"/>
                <a:cs typeface="Neue Montreal Medium Italics"/>
                <a:sym typeface="Neue Montreal Medium Italics"/>
              </a:rPr>
              <a:t> des LEDs indicatrices</a:t>
            </a:r>
          </a:p>
          <a:p>
            <a:pPr marL="661185" lvl="1" indent="-330593" algn="l">
              <a:lnSpc>
                <a:spcPts val="4808"/>
              </a:lnSpc>
              <a:buFont typeface="Arial"/>
              <a:buChar char="•"/>
            </a:pPr>
            <a:r>
              <a:rPr lang="en-US" sz="3062" b="1" i="1" dirty="0">
                <a:solidFill>
                  <a:srgbClr val="000000"/>
                </a:solidFill>
                <a:latin typeface="Neue Montreal Medium Italics"/>
                <a:ea typeface="Neue Montreal Medium Italics"/>
                <a:cs typeface="Neue Montreal Medium Italics"/>
                <a:sym typeface="Neue Montreal Medium Italics"/>
              </a:rPr>
              <a:t>Communication UART pour le </a:t>
            </a:r>
            <a:r>
              <a:rPr lang="en-US" sz="3062" b="1" i="1" dirty="0" err="1">
                <a:solidFill>
                  <a:srgbClr val="000000"/>
                </a:solidFill>
                <a:latin typeface="Neue Montreal Medium Italics"/>
                <a:ea typeface="Neue Montreal Medium Italics"/>
                <a:cs typeface="Neue Montreal Medium Italics"/>
                <a:sym typeface="Neue Montreal Medium Italics"/>
              </a:rPr>
              <a:t>suivi</a:t>
            </a:r>
            <a:r>
              <a:rPr lang="en-US" sz="3062" b="1" i="1" dirty="0">
                <a:solidFill>
                  <a:srgbClr val="000000"/>
                </a:solidFill>
                <a:latin typeface="Neue Montreal Medium Italics"/>
                <a:ea typeface="Neue Montreal Medium Italics"/>
                <a:cs typeface="Neue Montreal Medium Italics"/>
                <a:sym typeface="Neue Montreal Medium Italics"/>
              </a:rPr>
              <a:t> du </a:t>
            </a:r>
            <a:r>
              <a:rPr lang="en-US" sz="3062" b="1" i="1" dirty="0" err="1">
                <a:solidFill>
                  <a:srgbClr val="000000"/>
                </a:solidFill>
                <a:latin typeface="Neue Montreal Medium Italics"/>
                <a:ea typeface="Neue Montreal Medium Italics"/>
                <a:cs typeface="Neue Montreal Medium Italics"/>
                <a:sym typeface="Neue Montreal Medium Italics"/>
              </a:rPr>
              <a:t>systéme</a:t>
            </a:r>
            <a:endParaRPr lang="en-US" sz="3062" b="1" i="1" dirty="0">
              <a:solidFill>
                <a:srgbClr val="000000"/>
              </a:solidFill>
              <a:latin typeface="Neue Montreal Medium Italics"/>
              <a:ea typeface="Neue Montreal Medium Italics"/>
              <a:cs typeface="Neue Montreal Medium Italics"/>
              <a:sym typeface="Neue Montreal Medium Italics"/>
            </a:endParaRPr>
          </a:p>
        </p:txBody>
      </p:sp>
      <p:sp>
        <p:nvSpPr>
          <p:cNvPr id="11" name="TextBox 11"/>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6 of 18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4298546" y="-1"/>
            <a:ext cx="3989454" cy="3296563"/>
          </a:xfrm>
          <a:custGeom>
            <a:avLst/>
            <a:gdLst/>
            <a:ahLst/>
            <a:cxnLst/>
            <a:rect l="l" t="t" r="r" b="b"/>
            <a:pathLst>
              <a:path w="5081733" h="4827647">
                <a:moveTo>
                  <a:pt x="5081733" y="4827647"/>
                </a:moveTo>
                <a:lnTo>
                  <a:pt x="0" y="4827647"/>
                </a:lnTo>
                <a:lnTo>
                  <a:pt x="0" y="0"/>
                </a:lnTo>
                <a:lnTo>
                  <a:pt x="5081733" y="0"/>
                </a:lnTo>
                <a:lnTo>
                  <a:pt x="5081733" y="4827647"/>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762000" y="1714500"/>
            <a:ext cx="15285109" cy="8375743"/>
          </a:xfrm>
          <a:prstGeom prst="rect">
            <a:avLst/>
          </a:prstGeom>
        </p:spPr>
      </p:pic>
      <p:sp>
        <p:nvSpPr>
          <p:cNvPr id="4" name="TextBox 4"/>
          <p:cNvSpPr txBox="1"/>
          <p:nvPr/>
        </p:nvSpPr>
        <p:spPr>
          <a:xfrm>
            <a:off x="235274" y="510160"/>
            <a:ext cx="14369499" cy="1199006"/>
          </a:xfrm>
          <a:prstGeom prst="rect">
            <a:avLst/>
          </a:prstGeom>
        </p:spPr>
        <p:txBody>
          <a:bodyPr lIns="0" tIns="0" rIns="0" bIns="0" rtlCol="0" anchor="t">
            <a:spAutoFit/>
          </a:bodyPr>
          <a:lstStyle/>
          <a:p>
            <a:pPr algn="l">
              <a:lnSpc>
                <a:spcPts val="9048"/>
              </a:lnSpc>
            </a:pPr>
            <a:r>
              <a:rPr lang="en-US" sz="8959" i="1" spc="-376">
                <a:solidFill>
                  <a:srgbClr val="193D70"/>
                </a:solidFill>
                <a:latin typeface="Neue Montreal Italics"/>
                <a:ea typeface="Neue Montreal Italics"/>
                <a:cs typeface="Neue Montreal Italics"/>
                <a:sym typeface="Neue Montreal Italics"/>
              </a:rPr>
              <a:t>Simulation Théorique “MATLAB”</a:t>
            </a:r>
          </a:p>
        </p:txBody>
      </p:sp>
      <p:sp>
        <p:nvSpPr>
          <p:cNvPr id="5" name="TextBox 5"/>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7 of 18</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8557" y="7940262"/>
            <a:ext cx="1913527" cy="1913527"/>
          </a:xfrm>
          <a:custGeom>
            <a:avLst/>
            <a:gdLst/>
            <a:ahLst/>
            <a:cxnLst/>
            <a:rect l="l" t="t" r="r" b="b"/>
            <a:pathLst>
              <a:path w="1913527" h="1913527">
                <a:moveTo>
                  <a:pt x="0" y="0"/>
                </a:moveTo>
                <a:lnTo>
                  <a:pt x="1913527" y="0"/>
                </a:lnTo>
                <a:lnTo>
                  <a:pt x="1913527" y="1913527"/>
                </a:lnTo>
                <a:lnTo>
                  <a:pt x="0" y="1913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TextBox 4"/>
          <p:cNvSpPr txBox="1"/>
          <p:nvPr/>
        </p:nvSpPr>
        <p:spPr>
          <a:xfrm>
            <a:off x="0" y="597306"/>
            <a:ext cx="14429256" cy="986614"/>
          </a:xfrm>
          <a:prstGeom prst="rect">
            <a:avLst/>
          </a:prstGeom>
        </p:spPr>
        <p:txBody>
          <a:bodyPr lIns="0" tIns="0" rIns="0" bIns="0" rtlCol="0" anchor="t">
            <a:spAutoFit/>
          </a:bodyPr>
          <a:lstStyle/>
          <a:p>
            <a:pPr algn="ctr">
              <a:lnSpc>
                <a:spcPts val="7408"/>
              </a:lnSpc>
            </a:pPr>
            <a:r>
              <a:rPr lang="en-US" sz="7334" b="1" i="1">
                <a:solidFill>
                  <a:srgbClr val="193D70"/>
                </a:solidFill>
                <a:latin typeface="Neue Montreal Medium Italics"/>
                <a:ea typeface="Neue Montreal Medium Italics"/>
                <a:cs typeface="Neue Montreal Medium Italics"/>
                <a:sym typeface="Neue Montreal Medium Italics"/>
              </a:rPr>
              <a:t>Configuration des ressources  </a:t>
            </a:r>
          </a:p>
        </p:txBody>
      </p:sp>
      <p:sp>
        <p:nvSpPr>
          <p:cNvPr id="6" name="TextBox 6"/>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8 of 18</a:t>
            </a:r>
          </a:p>
        </p:txBody>
      </p:sp>
      <p:pic>
        <p:nvPicPr>
          <p:cNvPr id="8" name="Image 7" descr="Une image contenant texte, capture d’écran, Police, nombre">
            <a:extLst>
              <a:ext uri="{FF2B5EF4-FFF2-40B4-BE49-F238E27FC236}">
                <a16:creationId xmlns:a16="http://schemas.microsoft.com/office/drawing/2014/main" id="{08E19308-44B3-259A-F10F-69FA4FCDEF6E}"/>
              </a:ext>
            </a:extLst>
          </p:cNvPr>
          <p:cNvPicPr>
            <a:picLocks noChangeAspect="1"/>
          </p:cNvPicPr>
          <p:nvPr/>
        </p:nvPicPr>
        <p:blipFill>
          <a:blip r:embed="rId4"/>
          <a:stretch>
            <a:fillRect/>
          </a:stretch>
        </p:blipFill>
        <p:spPr>
          <a:xfrm>
            <a:off x="0" y="1850806"/>
            <a:ext cx="18288000" cy="6585387"/>
          </a:xfrm>
          <a:prstGeom prst="rect">
            <a:avLst/>
          </a:prstGeom>
        </p:spPr>
      </p:pic>
      <p:sp>
        <p:nvSpPr>
          <p:cNvPr id="5" name="Freeform 5"/>
          <p:cNvSpPr/>
          <p:nvPr/>
        </p:nvSpPr>
        <p:spPr>
          <a:xfrm flipH="1" flipV="1">
            <a:off x="14120668" y="0"/>
            <a:ext cx="4167332" cy="3235219"/>
          </a:xfrm>
          <a:custGeom>
            <a:avLst/>
            <a:gdLst/>
            <a:ahLst/>
            <a:cxnLst/>
            <a:rect l="l" t="t" r="r" b="b"/>
            <a:pathLst>
              <a:path w="5081733" h="4827647">
                <a:moveTo>
                  <a:pt x="5081733" y="4827647"/>
                </a:moveTo>
                <a:lnTo>
                  <a:pt x="0" y="4827647"/>
                </a:lnTo>
                <a:lnTo>
                  <a:pt x="0" y="0"/>
                </a:lnTo>
                <a:lnTo>
                  <a:pt x="5081733" y="0"/>
                </a:lnTo>
                <a:lnTo>
                  <a:pt x="5081733" y="482764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8557" y="7940262"/>
            <a:ext cx="1913527" cy="1913527"/>
          </a:xfrm>
          <a:custGeom>
            <a:avLst/>
            <a:gdLst/>
            <a:ahLst/>
            <a:cxnLst/>
            <a:rect l="l" t="t" r="r" b="b"/>
            <a:pathLst>
              <a:path w="1913527" h="1913527">
                <a:moveTo>
                  <a:pt x="0" y="0"/>
                </a:moveTo>
                <a:lnTo>
                  <a:pt x="1913527" y="0"/>
                </a:lnTo>
                <a:lnTo>
                  <a:pt x="1913527" y="1913527"/>
                </a:lnTo>
                <a:lnTo>
                  <a:pt x="0" y="1913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TextBox 4"/>
          <p:cNvSpPr txBox="1"/>
          <p:nvPr/>
        </p:nvSpPr>
        <p:spPr>
          <a:xfrm>
            <a:off x="0" y="296470"/>
            <a:ext cx="16799151" cy="1043890"/>
          </a:xfrm>
          <a:prstGeom prst="rect">
            <a:avLst/>
          </a:prstGeom>
        </p:spPr>
        <p:txBody>
          <a:bodyPr lIns="0" tIns="0" rIns="0" bIns="0" rtlCol="0" anchor="t">
            <a:spAutoFit/>
          </a:bodyPr>
          <a:lstStyle/>
          <a:p>
            <a:pPr algn="l">
              <a:lnSpc>
                <a:spcPts val="7812"/>
              </a:lnSpc>
            </a:pPr>
            <a:r>
              <a:rPr lang="en-US" sz="7734" b="1" i="1">
                <a:solidFill>
                  <a:srgbClr val="193D70"/>
                </a:solidFill>
                <a:latin typeface="Neue Montreal Medium Italics"/>
                <a:ea typeface="Neue Montreal Medium Italics"/>
                <a:cs typeface="Neue Montreal Medium Italics"/>
                <a:sym typeface="Neue Montreal Medium Italics"/>
              </a:rPr>
              <a:t> Configuration des périphérique</a:t>
            </a:r>
          </a:p>
        </p:txBody>
      </p:sp>
      <p:sp>
        <p:nvSpPr>
          <p:cNvPr id="6" name="TextBox 6"/>
          <p:cNvSpPr txBox="1"/>
          <p:nvPr/>
        </p:nvSpPr>
        <p:spPr>
          <a:xfrm>
            <a:off x="159457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9 of 18</a:t>
            </a:r>
          </a:p>
        </p:txBody>
      </p:sp>
      <p:pic>
        <p:nvPicPr>
          <p:cNvPr id="9" name="Image 8" descr="Une image contenant texte, capture d’écran, Police, nombre">
            <a:extLst>
              <a:ext uri="{FF2B5EF4-FFF2-40B4-BE49-F238E27FC236}">
                <a16:creationId xmlns:a16="http://schemas.microsoft.com/office/drawing/2014/main" id="{FEA4B3E5-DE97-A7F2-8D1F-A12A078112F5}"/>
              </a:ext>
            </a:extLst>
          </p:cNvPr>
          <p:cNvPicPr>
            <a:picLocks noChangeAspect="1"/>
          </p:cNvPicPr>
          <p:nvPr/>
        </p:nvPicPr>
        <p:blipFill>
          <a:blip r:embed="rId4"/>
          <a:stretch>
            <a:fillRect/>
          </a:stretch>
        </p:blipFill>
        <p:spPr>
          <a:xfrm>
            <a:off x="0" y="1340360"/>
            <a:ext cx="18287999" cy="8946640"/>
          </a:xfrm>
          <a:prstGeom prst="rect">
            <a:avLst/>
          </a:prstGeom>
        </p:spPr>
      </p:pic>
      <p:sp>
        <p:nvSpPr>
          <p:cNvPr id="5" name="Freeform 5"/>
          <p:cNvSpPr/>
          <p:nvPr/>
        </p:nvSpPr>
        <p:spPr>
          <a:xfrm flipH="1" flipV="1">
            <a:off x="13206266" y="-1"/>
            <a:ext cx="5081733" cy="4103747"/>
          </a:xfrm>
          <a:custGeom>
            <a:avLst/>
            <a:gdLst/>
            <a:ahLst/>
            <a:cxnLst/>
            <a:rect l="l" t="t" r="r" b="b"/>
            <a:pathLst>
              <a:path w="5081733" h="4827647">
                <a:moveTo>
                  <a:pt x="5081733" y="4827647"/>
                </a:moveTo>
                <a:lnTo>
                  <a:pt x="0" y="4827647"/>
                </a:lnTo>
                <a:lnTo>
                  <a:pt x="0" y="0"/>
                </a:lnTo>
                <a:lnTo>
                  <a:pt x="5081733" y="0"/>
                </a:lnTo>
                <a:lnTo>
                  <a:pt x="5081733" y="482764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374</Words>
  <Application>Microsoft Office PowerPoint</Application>
  <PresentationFormat>Personnalisé</PresentationFormat>
  <Paragraphs>83</Paragraphs>
  <Slides>18</Slides>
  <Notes>0</Notes>
  <HiddenSlides>0</HiddenSlides>
  <MMClips>4</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18</vt:i4>
      </vt:variant>
    </vt:vector>
  </HeadingPairs>
  <TitlesOfParts>
    <vt:vector size="28" baseType="lpstr">
      <vt:lpstr>Neue Montreal Medium Italics</vt:lpstr>
      <vt:lpstr>Arial</vt:lpstr>
      <vt:lpstr>ITC Cheltenham Condensed</vt:lpstr>
      <vt:lpstr>Calibri</vt:lpstr>
      <vt:lpstr>Neue Montreal Italics</vt:lpstr>
      <vt:lpstr>Neue Montreal Bold</vt:lpstr>
      <vt:lpstr>Canva Sans Bold</vt:lpstr>
      <vt:lpstr>Canva Sans</vt:lpstr>
      <vt:lpstr>Neue Montreal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PWM_Project_Presentation</dc:title>
  <dc:creator>Wael</dc:creator>
  <cp:lastModifiedBy>guesmiminyar</cp:lastModifiedBy>
  <cp:revision>2</cp:revision>
  <dcterms:created xsi:type="dcterms:W3CDTF">2006-08-16T00:00:00Z</dcterms:created>
  <dcterms:modified xsi:type="dcterms:W3CDTF">2026-02-15T20:59:26Z</dcterms:modified>
  <dc:identifier>DAG-wR1--Lg</dc:identifier>
</cp:coreProperties>
</file>